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entation.xml" ContentType="application/vnd.openxmlformats-officedocument.presentationml.presentation.main+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
  </p:notesMasterIdLst>
  <p:sldIdLst>
    <p:sldId id="1014" r:id="rId2"/>
    <p:sldId id="257" r:id="rId3"/>
    <p:sldId id="258" r:id="rId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94658"/>
  </p:normalViewPr>
  <p:slideViewPr>
    <p:cSldViewPr snapToGrid="0">
      <p:cViewPr varScale="1">
        <p:scale>
          <a:sx n="104" d="100"/>
          <a:sy n="104" d="100"/>
        </p:scale>
        <p:origin x="232" y="5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12" Type="http://schemas.openxmlformats.org/officeDocument/2006/relationships/customXml" Target="../customXml/item3.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11" Type="http://schemas.openxmlformats.org/officeDocument/2006/relationships/customXml" Target="../customXml/item2.xml"/><Relationship Id="rId5" Type="http://schemas.openxmlformats.org/officeDocument/2006/relationships/notesMaster" Target="notesMasters/notesMaster1.xml"/><Relationship Id="rId10" Type="http://schemas.openxmlformats.org/officeDocument/2006/relationships/customXml" Target="../customXml/item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2CB29E3-6ECA-8549-A552-CF8CCDA4F5CB}" type="datetimeFigureOut">
              <a:rPr lang="en-US" smtClean="0"/>
              <a:t>8/5/25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A17F702-3E92-5347-90AE-AC8E0BC04C6F}" type="slidenum">
              <a:rPr lang="en-US" smtClean="0"/>
              <a:t>‹#›</a:t>
            </a:fld>
            <a:endParaRPr lang="en-US"/>
          </a:p>
        </p:txBody>
      </p:sp>
    </p:spTree>
    <p:extLst>
      <p:ext uri="{BB962C8B-B14F-4D97-AF65-F5344CB8AC3E}">
        <p14:creationId xmlns:p14="http://schemas.microsoft.com/office/powerpoint/2010/main" val="12496429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8" name="Google Shape;108;p7: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9" name="Google Shape;109;p7: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2</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8" name="Google Shape;108;p7: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109" name="Google Shape;109;p7: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3</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C7F9B8-48FF-F68E-5ED6-EA57722F232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AC58A6D-5807-EB28-BD8B-2B6BA5ED731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5210073-DA6A-B89A-0A49-A4A3DFD07F66}"/>
              </a:ext>
            </a:extLst>
          </p:cNvPr>
          <p:cNvSpPr>
            <a:spLocks noGrp="1"/>
          </p:cNvSpPr>
          <p:nvPr>
            <p:ph type="dt" sz="half" idx="10"/>
          </p:nvPr>
        </p:nvSpPr>
        <p:spPr/>
        <p:txBody>
          <a:bodyPr/>
          <a:lstStyle/>
          <a:p>
            <a:fld id="{4DD53743-21AE-9C49-BF0A-C3BFA994BDCF}" type="datetimeFigureOut">
              <a:rPr lang="en-US" smtClean="0"/>
              <a:t>8/5/25</a:t>
            </a:fld>
            <a:endParaRPr lang="en-US"/>
          </a:p>
        </p:txBody>
      </p:sp>
      <p:sp>
        <p:nvSpPr>
          <p:cNvPr id="5" name="Footer Placeholder 4">
            <a:extLst>
              <a:ext uri="{FF2B5EF4-FFF2-40B4-BE49-F238E27FC236}">
                <a16:creationId xmlns:a16="http://schemas.microsoft.com/office/drawing/2014/main" id="{F3813322-AE6D-D223-7734-731A14CF540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1456205-93F2-6A83-C07B-A44AF68852D4}"/>
              </a:ext>
            </a:extLst>
          </p:cNvPr>
          <p:cNvSpPr>
            <a:spLocks noGrp="1"/>
          </p:cNvSpPr>
          <p:nvPr>
            <p:ph type="sldNum" sz="quarter" idx="12"/>
          </p:nvPr>
        </p:nvSpPr>
        <p:spPr/>
        <p:txBody>
          <a:bodyPr/>
          <a:lstStyle/>
          <a:p>
            <a:fld id="{F600D9DB-B660-2847-BB8B-0651B586E5A1}" type="slidenum">
              <a:rPr lang="en-US" smtClean="0"/>
              <a:t>‹#›</a:t>
            </a:fld>
            <a:endParaRPr lang="en-US"/>
          </a:p>
        </p:txBody>
      </p:sp>
    </p:spTree>
    <p:extLst>
      <p:ext uri="{BB962C8B-B14F-4D97-AF65-F5344CB8AC3E}">
        <p14:creationId xmlns:p14="http://schemas.microsoft.com/office/powerpoint/2010/main" val="5134633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F6B4DA-1B99-8A97-16B3-10F6F18B922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EA5A7DD-31D7-AC1A-9271-9254B8EBFB1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6038D11-9286-ACFD-AE1C-2B48BF6AE1AC}"/>
              </a:ext>
            </a:extLst>
          </p:cNvPr>
          <p:cNvSpPr>
            <a:spLocks noGrp="1"/>
          </p:cNvSpPr>
          <p:nvPr>
            <p:ph type="dt" sz="half" idx="10"/>
          </p:nvPr>
        </p:nvSpPr>
        <p:spPr/>
        <p:txBody>
          <a:bodyPr/>
          <a:lstStyle/>
          <a:p>
            <a:fld id="{4DD53743-21AE-9C49-BF0A-C3BFA994BDCF}" type="datetimeFigureOut">
              <a:rPr lang="en-US" smtClean="0"/>
              <a:t>8/5/25</a:t>
            </a:fld>
            <a:endParaRPr lang="en-US"/>
          </a:p>
        </p:txBody>
      </p:sp>
      <p:sp>
        <p:nvSpPr>
          <p:cNvPr id="5" name="Footer Placeholder 4">
            <a:extLst>
              <a:ext uri="{FF2B5EF4-FFF2-40B4-BE49-F238E27FC236}">
                <a16:creationId xmlns:a16="http://schemas.microsoft.com/office/drawing/2014/main" id="{19939043-D808-E5AC-C59C-B25A202F594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94E968D-4EE4-9747-8679-7B27B4F94042}"/>
              </a:ext>
            </a:extLst>
          </p:cNvPr>
          <p:cNvSpPr>
            <a:spLocks noGrp="1"/>
          </p:cNvSpPr>
          <p:nvPr>
            <p:ph type="sldNum" sz="quarter" idx="12"/>
          </p:nvPr>
        </p:nvSpPr>
        <p:spPr/>
        <p:txBody>
          <a:bodyPr/>
          <a:lstStyle/>
          <a:p>
            <a:fld id="{F600D9DB-B660-2847-BB8B-0651B586E5A1}" type="slidenum">
              <a:rPr lang="en-US" smtClean="0"/>
              <a:t>‹#›</a:t>
            </a:fld>
            <a:endParaRPr lang="en-US"/>
          </a:p>
        </p:txBody>
      </p:sp>
    </p:spTree>
    <p:extLst>
      <p:ext uri="{BB962C8B-B14F-4D97-AF65-F5344CB8AC3E}">
        <p14:creationId xmlns:p14="http://schemas.microsoft.com/office/powerpoint/2010/main" val="27370286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AED3153-D31B-AEFC-16C3-C3156F4321F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56563F5-08DC-9762-A0BD-8A24F0F3612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751528C-15B9-D150-6780-AAFE454B912E}"/>
              </a:ext>
            </a:extLst>
          </p:cNvPr>
          <p:cNvSpPr>
            <a:spLocks noGrp="1"/>
          </p:cNvSpPr>
          <p:nvPr>
            <p:ph type="dt" sz="half" idx="10"/>
          </p:nvPr>
        </p:nvSpPr>
        <p:spPr/>
        <p:txBody>
          <a:bodyPr/>
          <a:lstStyle/>
          <a:p>
            <a:fld id="{4DD53743-21AE-9C49-BF0A-C3BFA994BDCF}" type="datetimeFigureOut">
              <a:rPr lang="en-US" smtClean="0"/>
              <a:t>8/5/25</a:t>
            </a:fld>
            <a:endParaRPr lang="en-US"/>
          </a:p>
        </p:txBody>
      </p:sp>
      <p:sp>
        <p:nvSpPr>
          <p:cNvPr id="5" name="Footer Placeholder 4">
            <a:extLst>
              <a:ext uri="{FF2B5EF4-FFF2-40B4-BE49-F238E27FC236}">
                <a16:creationId xmlns:a16="http://schemas.microsoft.com/office/drawing/2014/main" id="{064AC799-4BAD-856E-DE7A-DE3A2CDD0C2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0213AAA-C652-B197-62A0-A53250747FC4}"/>
              </a:ext>
            </a:extLst>
          </p:cNvPr>
          <p:cNvSpPr>
            <a:spLocks noGrp="1"/>
          </p:cNvSpPr>
          <p:nvPr>
            <p:ph type="sldNum" sz="quarter" idx="12"/>
          </p:nvPr>
        </p:nvSpPr>
        <p:spPr/>
        <p:txBody>
          <a:bodyPr/>
          <a:lstStyle/>
          <a:p>
            <a:fld id="{F600D9DB-B660-2847-BB8B-0651B586E5A1}" type="slidenum">
              <a:rPr lang="en-US" smtClean="0"/>
              <a:t>‹#›</a:t>
            </a:fld>
            <a:endParaRPr lang="en-US"/>
          </a:p>
        </p:txBody>
      </p:sp>
    </p:spTree>
    <p:extLst>
      <p:ext uri="{BB962C8B-B14F-4D97-AF65-F5344CB8AC3E}">
        <p14:creationId xmlns:p14="http://schemas.microsoft.com/office/powerpoint/2010/main" val="40084956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Content+PhotoLeft">
  <p:cSld name="Title+Content+PhotoLeft">
    <p:bg>
      <p:bgPr>
        <a:solidFill>
          <a:schemeClr val="lt1"/>
        </a:solidFill>
        <a:effectLst/>
      </p:bgPr>
    </p:bg>
    <p:spTree>
      <p:nvGrpSpPr>
        <p:cNvPr id="1" name="Shape 47"/>
        <p:cNvGrpSpPr/>
        <p:nvPr/>
      </p:nvGrpSpPr>
      <p:grpSpPr>
        <a:xfrm>
          <a:off x="0" y="0"/>
          <a:ext cx="0" cy="0"/>
          <a:chOff x="0" y="0"/>
          <a:chExt cx="0" cy="0"/>
        </a:xfrm>
      </p:grpSpPr>
      <p:sp>
        <p:nvSpPr>
          <p:cNvPr id="48" name="Google Shape;48;p18"/>
          <p:cNvSpPr/>
          <p:nvPr/>
        </p:nvSpPr>
        <p:spPr>
          <a:xfrm>
            <a:off x="-1213900" y="877694"/>
            <a:ext cx="7634669" cy="7500908"/>
          </a:xfrm>
          <a:custGeom>
            <a:avLst/>
            <a:gdLst/>
            <a:ahLst/>
            <a:cxnLst/>
            <a:rect l="l" t="t" r="r" b="b"/>
            <a:pathLst>
              <a:path w="5899869" h="5796501" extrusionOk="0">
                <a:moveTo>
                  <a:pt x="4431664" y="3180611"/>
                </a:moveTo>
                <a:lnTo>
                  <a:pt x="5620384" y="4369332"/>
                </a:lnTo>
                <a:lnTo>
                  <a:pt x="5327337" y="4679355"/>
                </a:lnTo>
                <a:lnTo>
                  <a:pt x="2960212" y="4667965"/>
                </a:lnTo>
                <a:lnTo>
                  <a:pt x="4431664" y="3180611"/>
                </a:lnTo>
                <a:close/>
                <a:moveTo>
                  <a:pt x="1554481" y="282360"/>
                </a:moveTo>
                <a:lnTo>
                  <a:pt x="2743201" y="1471081"/>
                </a:lnTo>
                <a:lnTo>
                  <a:pt x="799106" y="3423126"/>
                </a:lnTo>
                <a:cubicBezTo>
                  <a:pt x="797781" y="2629321"/>
                  <a:pt x="796455" y="1835515"/>
                  <a:pt x="795130" y="1041710"/>
                </a:cubicBezTo>
                <a:lnTo>
                  <a:pt x="1554481" y="282360"/>
                </a:lnTo>
                <a:close/>
                <a:moveTo>
                  <a:pt x="4711149" y="0"/>
                </a:moveTo>
                <a:lnTo>
                  <a:pt x="5899869" y="1188721"/>
                </a:lnTo>
                <a:lnTo>
                  <a:pt x="1307990" y="5796501"/>
                </a:lnTo>
                <a:lnTo>
                  <a:pt x="0" y="4735002"/>
                </a:lnTo>
                <a:lnTo>
                  <a:pt x="4711149" y="0"/>
                </a:lnTo>
                <a:close/>
              </a:path>
            </a:pathLst>
          </a:custGeom>
          <a:solidFill>
            <a:srgbClr val="006A96">
              <a:alpha val="3921"/>
            </a:srgbClr>
          </a:solidFill>
          <a:ln>
            <a:noFill/>
          </a:ln>
        </p:spPr>
        <p:txBody>
          <a:bodyPr spcFirstLastPara="1" wrap="square" lIns="121900" tIns="60933" rIns="121900" bIns="60933"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2400" b="0" i="0" u="none" strike="noStrike" cap="none">
              <a:solidFill>
                <a:schemeClr val="lt1"/>
              </a:solidFill>
              <a:latin typeface="Arial"/>
              <a:ea typeface="Arial"/>
              <a:cs typeface="Arial"/>
              <a:sym typeface="Arial"/>
            </a:endParaRPr>
          </a:p>
        </p:txBody>
      </p:sp>
      <p:sp>
        <p:nvSpPr>
          <p:cNvPr id="49" name="Google Shape;49;p18"/>
          <p:cNvSpPr>
            <a:spLocks noGrp="1"/>
          </p:cNvSpPr>
          <p:nvPr>
            <p:ph type="pic" idx="2"/>
          </p:nvPr>
        </p:nvSpPr>
        <p:spPr>
          <a:xfrm>
            <a:off x="423334" y="1352391"/>
            <a:ext cx="6347884" cy="5163671"/>
          </a:xfrm>
          <a:prstGeom prst="rect">
            <a:avLst/>
          </a:prstGeom>
          <a:noFill/>
          <a:ln>
            <a:noFill/>
          </a:ln>
        </p:spPr>
      </p:sp>
      <p:sp>
        <p:nvSpPr>
          <p:cNvPr id="50" name="Google Shape;50;p18"/>
          <p:cNvSpPr txBox="1">
            <a:spLocks noGrp="1"/>
          </p:cNvSpPr>
          <p:nvPr>
            <p:ph type="ctrTitle"/>
          </p:nvPr>
        </p:nvSpPr>
        <p:spPr>
          <a:xfrm>
            <a:off x="-164758" y="250878"/>
            <a:ext cx="12007843" cy="811807"/>
          </a:xfrm>
          <a:prstGeom prst="rect">
            <a:avLst/>
          </a:prstGeom>
          <a:solidFill>
            <a:srgbClr val="006C92"/>
          </a:solidFill>
          <a:ln>
            <a:noFill/>
          </a:ln>
        </p:spPr>
        <p:txBody>
          <a:bodyPr spcFirstLastPara="1" wrap="square" lIns="457200" tIns="0" rIns="0" bIns="0" anchor="ctr" anchorCtr="0">
            <a:noAutofit/>
          </a:bodyPr>
          <a:lstStyle>
            <a:lvl1pPr lvl="0" algn="l">
              <a:lnSpc>
                <a:spcPct val="86666"/>
              </a:lnSpc>
              <a:spcBef>
                <a:spcPts val="0"/>
              </a:spcBef>
              <a:spcAft>
                <a:spcPts val="0"/>
              </a:spcAft>
              <a:buClr>
                <a:schemeClr val="lt1"/>
              </a:buClr>
              <a:buSzPts val="2250"/>
              <a:buFont typeface="Calibri"/>
              <a:buNone/>
              <a:defRPr sz="3000" b="1" cap="none">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1" name="Google Shape;51;p18"/>
          <p:cNvSpPr txBox="1">
            <a:spLocks noGrp="1"/>
          </p:cNvSpPr>
          <p:nvPr>
            <p:ph type="body" idx="1"/>
          </p:nvPr>
        </p:nvSpPr>
        <p:spPr>
          <a:xfrm>
            <a:off x="7058525" y="1352391"/>
            <a:ext cx="4784560" cy="5163671"/>
          </a:xfrm>
          <a:prstGeom prst="rect">
            <a:avLst/>
          </a:prstGeom>
          <a:noFill/>
          <a:ln>
            <a:noFill/>
          </a:ln>
        </p:spPr>
        <p:txBody>
          <a:bodyPr spcFirstLastPara="1" wrap="square" lIns="0" tIns="0" rIns="0" bIns="0" anchor="t" anchorCtr="0">
            <a:noAutofit/>
          </a:bodyPr>
          <a:lstStyle>
            <a:lvl1pPr marL="609585" lvl="0" indent="-304792" algn="l">
              <a:lnSpc>
                <a:spcPct val="90000"/>
              </a:lnSpc>
              <a:spcBef>
                <a:spcPts val="600"/>
              </a:spcBef>
              <a:spcAft>
                <a:spcPts val="0"/>
              </a:spcAft>
              <a:buClr>
                <a:srgbClr val="0C68AC"/>
              </a:buClr>
              <a:buSzPts val="1500"/>
              <a:buNone/>
              <a:defRPr sz="2000">
                <a:solidFill>
                  <a:srgbClr val="006C92"/>
                </a:solidFill>
              </a:defRPr>
            </a:lvl1pPr>
            <a:lvl2pPr marL="1219170" lvl="1" indent="-304792" algn="l">
              <a:lnSpc>
                <a:spcPct val="90000"/>
              </a:lnSpc>
              <a:spcBef>
                <a:spcPts val="1200"/>
              </a:spcBef>
              <a:spcAft>
                <a:spcPts val="0"/>
              </a:spcAft>
              <a:buClr>
                <a:srgbClr val="0C68AC"/>
              </a:buClr>
              <a:buSzPts val="1500"/>
              <a:buNone/>
              <a:defRPr sz="2000">
                <a:solidFill>
                  <a:srgbClr val="006C92"/>
                </a:solidFill>
              </a:defRPr>
            </a:lvl2pPr>
            <a:lvl3pPr marL="1828754" lvl="2" indent="-304792" algn="l">
              <a:lnSpc>
                <a:spcPct val="90000"/>
              </a:lnSpc>
              <a:spcBef>
                <a:spcPts val="1200"/>
              </a:spcBef>
              <a:spcAft>
                <a:spcPts val="0"/>
              </a:spcAft>
              <a:buClr>
                <a:srgbClr val="0C68AC"/>
              </a:buClr>
              <a:buSzPts val="1500"/>
              <a:buNone/>
              <a:defRPr sz="2000">
                <a:solidFill>
                  <a:srgbClr val="006C92"/>
                </a:solidFill>
              </a:defRPr>
            </a:lvl3pPr>
            <a:lvl4pPr marL="2438339" lvl="3" indent="-304792" algn="l">
              <a:lnSpc>
                <a:spcPct val="90000"/>
              </a:lnSpc>
              <a:spcBef>
                <a:spcPts val="1200"/>
              </a:spcBef>
              <a:spcAft>
                <a:spcPts val="0"/>
              </a:spcAft>
              <a:buClr>
                <a:srgbClr val="0C68AC"/>
              </a:buClr>
              <a:buSzPts val="1500"/>
              <a:buNone/>
              <a:defRPr sz="2000">
                <a:solidFill>
                  <a:srgbClr val="006C92"/>
                </a:solidFill>
              </a:defRPr>
            </a:lvl4pPr>
            <a:lvl5pPr marL="3047924" lvl="4" indent="-304792" algn="l">
              <a:lnSpc>
                <a:spcPct val="90000"/>
              </a:lnSpc>
              <a:spcBef>
                <a:spcPts val="1200"/>
              </a:spcBef>
              <a:spcAft>
                <a:spcPts val="0"/>
              </a:spcAft>
              <a:buClr>
                <a:srgbClr val="0C68AC"/>
              </a:buClr>
              <a:buSzPts val="1500"/>
              <a:buNone/>
              <a:defRPr sz="2000">
                <a:solidFill>
                  <a:srgbClr val="006C92"/>
                </a:solidFill>
              </a:defRPr>
            </a:lvl5pPr>
            <a:lvl6pPr marL="3657509" lvl="5" indent="-457189" algn="l">
              <a:lnSpc>
                <a:spcPct val="100000"/>
              </a:lnSpc>
              <a:spcBef>
                <a:spcPts val="1200"/>
              </a:spcBef>
              <a:spcAft>
                <a:spcPts val="0"/>
              </a:spcAft>
              <a:buClr>
                <a:schemeClr val="dk1"/>
              </a:buClr>
              <a:buSzPts val="1800"/>
              <a:buChar char="•"/>
              <a:defRPr/>
            </a:lvl6pPr>
            <a:lvl7pPr marL="4267093" lvl="6" indent="-457189" algn="l">
              <a:lnSpc>
                <a:spcPct val="100000"/>
              </a:lnSpc>
              <a:spcBef>
                <a:spcPts val="480"/>
              </a:spcBef>
              <a:spcAft>
                <a:spcPts val="0"/>
              </a:spcAft>
              <a:buClr>
                <a:schemeClr val="dk1"/>
              </a:buClr>
              <a:buSzPts val="1800"/>
              <a:buChar char="•"/>
              <a:defRPr/>
            </a:lvl7pPr>
            <a:lvl8pPr marL="4876678" lvl="7" indent="-457189" algn="l">
              <a:lnSpc>
                <a:spcPct val="100000"/>
              </a:lnSpc>
              <a:spcBef>
                <a:spcPts val="480"/>
              </a:spcBef>
              <a:spcAft>
                <a:spcPts val="0"/>
              </a:spcAft>
              <a:buClr>
                <a:schemeClr val="dk1"/>
              </a:buClr>
              <a:buSzPts val="1800"/>
              <a:buChar char="•"/>
              <a:defRPr/>
            </a:lvl8pPr>
            <a:lvl9pPr marL="5486263" lvl="8" indent="-457189" algn="l">
              <a:lnSpc>
                <a:spcPct val="100000"/>
              </a:lnSpc>
              <a:spcBef>
                <a:spcPts val="480"/>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2050429292"/>
      </p:ext>
    </p:extLst>
  </p:cSld>
  <p:clrMapOvr>
    <a:masterClrMapping/>
  </p:clrMapOvr>
  <p:extLst>
    <p:ext uri="{DCECCB84-F9BA-43D5-87BE-67443E8EF086}">
      <p15:sldGuideLst xmlns:p15="http://schemas.microsoft.com/office/powerpoint/2012/main">
        <p15:guide id="1" orient="horz" pos="162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9CE015-6BA3-9B33-740B-471BE8AF02F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481F9EC-4C31-8248-9FC3-9440CACDC4D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94A8DC0-65A9-324B-A988-5166455E7CE2}"/>
              </a:ext>
            </a:extLst>
          </p:cNvPr>
          <p:cNvSpPr>
            <a:spLocks noGrp="1"/>
          </p:cNvSpPr>
          <p:nvPr>
            <p:ph type="dt" sz="half" idx="10"/>
          </p:nvPr>
        </p:nvSpPr>
        <p:spPr/>
        <p:txBody>
          <a:bodyPr/>
          <a:lstStyle/>
          <a:p>
            <a:fld id="{4DD53743-21AE-9C49-BF0A-C3BFA994BDCF}" type="datetimeFigureOut">
              <a:rPr lang="en-US" smtClean="0"/>
              <a:t>8/5/25</a:t>
            </a:fld>
            <a:endParaRPr lang="en-US"/>
          </a:p>
        </p:txBody>
      </p:sp>
      <p:sp>
        <p:nvSpPr>
          <p:cNvPr id="5" name="Footer Placeholder 4">
            <a:extLst>
              <a:ext uri="{FF2B5EF4-FFF2-40B4-BE49-F238E27FC236}">
                <a16:creationId xmlns:a16="http://schemas.microsoft.com/office/drawing/2014/main" id="{E397F337-784A-5C3B-21CF-AFFE1907D7D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039E178-A43F-9A15-F036-8A7AB4889955}"/>
              </a:ext>
            </a:extLst>
          </p:cNvPr>
          <p:cNvSpPr>
            <a:spLocks noGrp="1"/>
          </p:cNvSpPr>
          <p:nvPr>
            <p:ph type="sldNum" sz="quarter" idx="12"/>
          </p:nvPr>
        </p:nvSpPr>
        <p:spPr/>
        <p:txBody>
          <a:bodyPr/>
          <a:lstStyle/>
          <a:p>
            <a:fld id="{F600D9DB-B660-2847-BB8B-0651B586E5A1}" type="slidenum">
              <a:rPr lang="en-US" smtClean="0"/>
              <a:t>‹#›</a:t>
            </a:fld>
            <a:endParaRPr lang="en-US"/>
          </a:p>
        </p:txBody>
      </p:sp>
    </p:spTree>
    <p:extLst>
      <p:ext uri="{BB962C8B-B14F-4D97-AF65-F5344CB8AC3E}">
        <p14:creationId xmlns:p14="http://schemas.microsoft.com/office/powerpoint/2010/main" val="5000464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41EB6B-FF74-FC21-5A4F-BFCA6F2E47A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0E0B2803-2DC2-D5F5-2911-D0A42DE9148D}"/>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2716CB3-3569-D8EE-A3D9-93C9D27189CD}"/>
              </a:ext>
            </a:extLst>
          </p:cNvPr>
          <p:cNvSpPr>
            <a:spLocks noGrp="1"/>
          </p:cNvSpPr>
          <p:nvPr>
            <p:ph type="dt" sz="half" idx="10"/>
          </p:nvPr>
        </p:nvSpPr>
        <p:spPr/>
        <p:txBody>
          <a:bodyPr/>
          <a:lstStyle/>
          <a:p>
            <a:fld id="{4DD53743-21AE-9C49-BF0A-C3BFA994BDCF}" type="datetimeFigureOut">
              <a:rPr lang="en-US" smtClean="0"/>
              <a:t>8/5/25</a:t>
            </a:fld>
            <a:endParaRPr lang="en-US"/>
          </a:p>
        </p:txBody>
      </p:sp>
      <p:sp>
        <p:nvSpPr>
          <p:cNvPr id="5" name="Footer Placeholder 4">
            <a:extLst>
              <a:ext uri="{FF2B5EF4-FFF2-40B4-BE49-F238E27FC236}">
                <a16:creationId xmlns:a16="http://schemas.microsoft.com/office/drawing/2014/main" id="{7626FE1C-A6EE-52C5-13E1-243C666C33F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DB850D0-1A06-FC6D-7ADB-8CD0F8C11AC8}"/>
              </a:ext>
            </a:extLst>
          </p:cNvPr>
          <p:cNvSpPr>
            <a:spLocks noGrp="1"/>
          </p:cNvSpPr>
          <p:nvPr>
            <p:ph type="sldNum" sz="quarter" idx="12"/>
          </p:nvPr>
        </p:nvSpPr>
        <p:spPr/>
        <p:txBody>
          <a:bodyPr/>
          <a:lstStyle/>
          <a:p>
            <a:fld id="{F600D9DB-B660-2847-BB8B-0651B586E5A1}" type="slidenum">
              <a:rPr lang="en-US" smtClean="0"/>
              <a:t>‹#›</a:t>
            </a:fld>
            <a:endParaRPr lang="en-US"/>
          </a:p>
        </p:txBody>
      </p:sp>
    </p:spTree>
    <p:extLst>
      <p:ext uri="{BB962C8B-B14F-4D97-AF65-F5344CB8AC3E}">
        <p14:creationId xmlns:p14="http://schemas.microsoft.com/office/powerpoint/2010/main" val="22593288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5767AF-E763-D98B-DC49-A1C32440176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A2FC05A-4FD5-1BD8-FCC7-D8D59DB9AE3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7EF2E6C-00BD-F0F0-05D2-5B4E6F918BB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4E234A0-3F54-2BF0-FE08-80E7E6AEAAF4}"/>
              </a:ext>
            </a:extLst>
          </p:cNvPr>
          <p:cNvSpPr>
            <a:spLocks noGrp="1"/>
          </p:cNvSpPr>
          <p:nvPr>
            <p:ph type="dt" sz="half" idx="10"/>
          </p:nvPr>
        </p:nvSpPr>
        <p:spPr/>
        <p:txBody>
          <a:bodyPr/>
          <a:lstStyle/>
          <a:p>
            <a:fld id="{4DD53743-21AE-9C49-BF0A-C3BFA994BDCF}" type="datetimeFigureOut">
              <a:rPr lang="en-US" smtClean="0"/>
              <a:t>8/5/25</a:t>
            </a:fld>
            <a:endParaRPr lang="en-US"/>
          </a:p>
        </p:txBody>
      </p:sp>
      <p:sp>
        <p:nvSpPr>
          <p:cNvPr id="6" name="Footer Placeholder 5">
            <a:extLst>
              <a:ext uri="{FF2B5EF4-FFF2-40B4-BE49-F238E27FC236}">
                <a16:creationId xmlns:a16="http://schemas.microsoft.com/office/drawing/2014/main" id="{347C335F-2C00-1381-DB0B-EA674A1C774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00A81CB-82FF-B5D5-FCD1-AFE83C9A8465}"/>
              </a:ext>
            </a:extLst>
          </p:cNvPr>
          <p:cNvSpPr>
            <a:spLocks noGrp="1"/>
          </p:cNvSpPr>
          <p:nvPr>
            <p:ph type="sldNum" sz="quarter" idx="12"/>
          </p:nvPr>
        </p:nvSpPr>
        <p:spPr/>
        <p:txBody>
          <a:bodyPr/>
          <a:lstStyle/>
          <a:p>
            <a:fld id="{F600D9DB-B660-2847-BB8B-0651B586E5A1}" type="slidenum">
              <a:rPr lang="en-US" smtClean="0"/>
              <a:t>‹#›</a:t>
            </a:fld>
            <a:endParaRPr lang="en-US"/>
          </a:p>
        </p:txBody>
      </p:sp>
    </p:spTree>
    <p:extLst>
      <p:ext uri="{BB962C8B-B14F-4D97-AF65-F5344CB8AC3E}">
        <p14:creationId xmlns:p14="http://schemas.microsoft.com/office/powerpoint/2010/main" val="1580941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7F4C4B-DB28-1EC4-395B-F5251D67DC67}"/>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B145DDD-3DE3-9207-1EC3-C94B9E4C80B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9D610FD-9CE7-11BA-6E64-B68309ABBB0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B6FDE5F-575F-40E8-403E-59B9978BB05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BFB2810-9ECA-920B-52D8-8500D16DC40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9074826-215C-AEB4-75A0-E8489447A035}"/>
              </a:ext>
            </a:extLst>
          </p:cNvPr>
          <p:cNvSpPr>
            <a:spLocks noGrp="1"/>
          </p:cNvSpPr>
          <p:nvPr>
            <p:ph type="dt" sz="half" idx="10"/>
          </p:nvPr>
        </p:nvSpPr>
        <p:spPr/>
        <p:txBody>
          <a:bodyPr/>
          <a:lstStyle/>
          <a:p>
            <a:fld id="{4DD53743-21AE-9C49-BF0A-C3BFA994BDCF}" type="datetimeFigureOut">
              <a:rPr lang="en-US" smtClean="0"/>
              <a:t>8/5/25</a:t>
            </a:fld>
            <a:endParaRPr lang="en-US"/>
          </a:p>
        </p:txBody>
      </p:sp>
      <p:sp>
        <p:nvSpPr>
          <p:cNvPr id="8" name="Footer Placeholder 7">
            <a:extLst>
              <a:ext uri="{FF2B5EF4-FFF2-40B4-BE49-F238E27FC236}">
                <a16:creationId xmlns:a16="http://schemas.microsoft.com/office/drawing/2014/main" id="{579EB078-87E1-C009-84C3-1E1C93FFFC9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DE59C85-09B9-16E8-8898-1E3713459C93}"/>
              </a:ext>
            </a:extLst>
          </p:cNvPr>
          <p:cNvSpPr>
            <a:spLocks noGrp="1"/>
          </p:cNvSpPr>
          <p:nvPr>
            <p:ph type="sldNum" sz="quarter" idx="12"/>
          </p:nvPr>
        </p:nvSpPr>
        <p:spPr/>
        <p:txBody>
          <a:bodyPr/>
          <a:lstStyle/>
          <a:p>
            <a:fld id="{F600D9DB-B660-2847-BB8B-0651B586E5A1}" type="slidenum">
              <a:rPr lang="en-US" smtClean="0"/>
              <a:t>‹#›</a:t>
            </a:fld>
            <a:endParaRPr lang="en-US"/>
          </a:p>
        </p:txBody>
      </p:sp>
    </p:spTree>
    <p:extLst>
      <p:ext uri="{BB962C8B-B14F-4D97-AF65-F5344CB8AC3E}">
        <p14:creationId xmlns:p14="http://schemas.microsoft.com/office/powerpoint/2010/main" val="30374058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0992C2-1E52-F748-928A-0EBC6923646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C729887-059E-1AAB-E6CB-0F5B22AFFA14}"/>
              </a:ext>
            </a:extLst>
          </p:cNvPr>
          <p:cNvSpPr>
            <a:spLocks noGrp="1"/>
          </p:cNvSpPr>
          <p:nvPr>
            <p:ph type="dt" sz="half" idx="10"/>
          </p:nvPr>
        </p:nvSpPr>
        <p:spPr/>
        <p:txBody>
          <a:bodyPr/>
          <a:lstStyle/>
          <a:p>
            <a:fld id="{4DD53743-21AE-9C49-BF0A-C3BFA994BDCF}" type="datetimeFigureOut">
              <a:rPr lang="en-US" smtClean="0"/>
              <a:t>8/5/25</a:t>
            </a:fld>
            <a:endParaRPr lang="en-US"/>
          </a:p>
        </p:txBody>
      </p:sp>
      <p:sp>
        <p:nvSpPr>
          <p:cNvPr id="4" name="Footer Placeholder 3">
            <a:extLst>
              <a:ext uri="{FF2B5EF4-FFF2-40B4-BE49-F238E27FC236}">
                <a16:creationId xmlns:a16="http://schemas.microsoft.com/office/drawing/2014/main" id="{23750531-0EE0-8AD5-1859-B0C1D76BF86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B595768-66C2-3A83-92FE-5875EB61EA83}"/>
              </a:ext>
            </a:extLst>
          </p:cNvPr>
          <p:cNvSpPr>
            <a:spLocks noGrp="1"/>
          </p:cNvSpPr>
          <p:nvPr>
            <p:ph type="sldNum" sz="quarter" idx="12"/>
          </p:nvPr>
        </p:nvSpPr>
        <p:spPr/>
        <p:txBody>
          <a:bodyPr/>
          <a:lstStyle/>
          <a:p>
            <a:fld id="{F600D9DB-B660-2847-BB8B-0651B586E5A1}" type="slidenum">
              <a:rPr lang="en-US" smtClean="0"/>
              <a:t>‹#›</a:t>
            </a:fld>
            <a:endParaRPr lang="en-US"/>
          </a:p>
        </p:txBody>
      </p:sp>
    </p:spTree>
    <p:extLst>
      <p:ext uri="{BB962C8B-B14F-4D97-AF65-F5344CB8AC3E}">
        <p14:creationId xmlns:p14="http://schemas.microsoft.com/office/powerpoint/2010/main" val="34671972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ACA9E84-E557-383E-1B23-D1167601AE17}"/>
              </a:ext>
            </a:extLst>
          </p:cNvPr>
          <p:cNvSpPr>
            <a:spLocks noGrp="1"/>
          </p:cNvSpPr>
          <p:nvPr>
            <p:ph type="dt" sz="half" idx="10"/>
          </p:nvPr>
        </p:nvSpPr>
        <p:spPr/>
        <p:txBody>
          <a:bodyPr/>
          <a:lstStyle/>
          <a:p>
            <a:fld id="{4DD53743-21AE-9C49-BF0A-C3BFA994BDCF}" type="datetimeFigureOut">
              <a:rPr lang="en-US" smtClean="0"/>
              <a:t>8/5/25</a:t>
            </a:fld>
            <a:endParaRPr lang="en-US"/>
          </a:p>
        </p:txBody>
      </p:sp>
      <p:sp>
        <p:nvSpPr>
          <p:cNvPr id="3" name="Footer Placeholder 2">
            <a:extLst>
              <a:ext uri="{FF2B5EF4-FFF2-40B4-BE49-F238E27FC236}">
                <a16:creationId xmlns:a16="http://schemas.microsoft.com/office/drawing/2014/main" id="{CB5E2E73-190E-EE7A-A381-F1A8289602A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A5FBD05-6C50-674C-8630-683EF1F5C08C}"/>
              </a:ext>
            </a:extLst>
          </p:cNvPr>
          <p:cNvSpPr>
            <a:spLocks noGrp="1"/>
          </p:cNvSpPr>
          <p:nvPr>
            <p:ph type="sldNum" sz="quarter" idx="12"/>
          </p:nvPr>
        </p:nvSpPr>
        <p:spPr/>
        <p:txBody>
          <a:bodyPr/>
          <a:lstStyle/>
          <a:p>
            <a:fld id="{F600D9DB-B660-2847-BB8B-0651B586E5A1}" type="slidenum">
              <a:rPr lang="en-US" smtClean="0"/>
              <a:t>‹#›</a:t>
            </a:fld>
            <a:endParaRPr lang="en-US"/>
          </a:p>
        </p:txBody>
      </p:sp>
    </p:spTree>
    <p:extLst>
      <p:ext uri="{BB962C8B-B14F-4D97-AF65-F5344CB8AC3E}">
        <p14:creationId xmlns:p14="http://schemas.microsoft.com/office/powerpoint/2010/main" val="37054172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D56B2B-D07D-DAB4-D024-89F1B786A87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8B0B1CE-4E3F-344F-92E6-C636A0F0E8E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1D03000-3BC2-768D-2E2C-C9EC8C192A7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29AB43A-A05D-6816-A832-69C3D0F75815}"/>
              </a:ext>
            </a:extLst>
          </p:cNvPr>
          <p:cNvSpPr>
            <a:spLocks noGrp="1"/>
          </p:cNvSpPr>
          <p:nvPr>
            <p:ph type="dt" sz="half" idx="10"/>
          </p:nvPr>
        </p:nvSpPr>
        <p:spPr/>
        <p:txBody>
          <a:bodyPr/>
          <a:lstStyle/>
          <a:p>
            <a:fld id="{4DD53743-21AE-9C49-BF0A-C3BFA994BDCF}" type="datetimeFigureOut">
              <a:rPr lang="en-US" smtClean="0"/>
              <a:t>8/5/25</a:t>
            </a:fld>
            <a:endParaRPr lang="en-US"/>
          </a:p>
        </p:txBody>
      </p:sp>
      <p:sp>
        <p:nvSpPr>
          <p:cNvPr id="6" name="Footer Placeholder 5">
            <a:extLst>
              <a:ext uri="{FF2B5EF4-FFF2-40B4-BE49-F238E27FC236}">
                <a16:creationId xmlns:a16="http://schemas.microsoft.com/office/drawing/2014/main" id="{530E47C3-4768-A5E0-61A4-DEFCA7A4CF5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D19B254-54E8-A1C0-2856-60FECC93341A}"/>
              </a:ext>
            </a:extLst>
          </p:cNvPr>
          <p:cNvSpPr>
            <a:spLocks noGrp="1"/>
          </p:cNvSpPr>
          <p:nvPr>
            <p:ph type="sldNum" sz="quarter" idx="12"/>
          </p:nvPr>
        </p:nvSpPr>
        <p:spPr/>
        <p:txBody>
          <a:bodyPr/>
          <a:lstStyle/>
          <a:p>
            <a:fld id="{F600D9DB-B660-2847-BB8B-0651B586E5A1}" type="slidenum">
              <a:rPr lang="en-US" smtClean="0"/>
              <a:t>‹#›</a:t>
            </a:fld>
            <a:endParaRPr lang="en-US"/>
          </a:p>
        </p:txBody>
      </p:sp>
    </p:spTree>
    <p:extLst>
      <p:ext uri="{BB962C8B-B14F-4D97-AF65-F5344CB8AC3E}">
        <p14:creationId xmlns:p14="http://schemas.microsoft.com/office/powerpoint/2010/main" val="4140342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3BFB3E-422B-1B6A-5CC8-266E54574AA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B401E57-3EDC-DE0D-BCA0-A827792495F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7983FA8-5B8A-F931-C613-4578E3D7208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1FED537-EEBF-EE82-D6E1-F0F96334A359}"/>
              </a:ext>
            </a:extLst>
          </p:cNvPr>
          <p:cNvSpPr>
            <a:spLocks noGrp="1"/>
          </p:cNvSpPr>
          <p:nvPr>
            <p:ph type="dt" sz="half" idx="10"/>
          </p:nvPr>
        </p:nvSpPr>
        <p:spPr/>
        <p:txBody>
          <a:bodyPr/>
          <a:lstStyle/>
          <a:p>
            <a:fld id="{4DD53743-21AE-9C49-BF0A-C3BFA994BDCF}" type="datetimeFigureOut">
              <a:rPr lang="en-US" smtClean="0"/>
              <a:t>8/5/25</a:t>
            </a:fld>
            <a:endParaRPr lang="en-US"/>
          </a:p>
        </p:txBody>
      </p:sp>
      <p:sp>
        <p:nvSpPr>
          <p:cNvPr id="6" name="Footer Placeholder 5">
            <a:extLst>
              <a:ext uri="{FF2B5EF4-FFF2-40B4-BE49-F238E27FC236}">
                <a16:creationId xmlns:a16="http://schemas.microsoft.com/office/drawing/2014/main" id="{AC4E3140-BA0B-7803-A32F-603D93F6810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8E9A0F0-D916-3954-8971-75E48017976E}"/>
              </a:ext>
            </a:extLst>
          </p:cNvPr>
          <p:cNvSpPr>
            <a:spLocks noGrp="1"/>
          </p:cNvSpPr>
          <p:nvPr>
            <p:ph type="sldNum" sz="quarter" idx="12"/>
          </p:nvPr>
        </p:nvSpPr>
        <p:spPr/>
        <p:txBody>
          <a:bodyPr/>
          <a:lstStyle/>
          <a:p>
            <a:fld id="{F600D9DB-B660-2847-BB8B-0651B586E5A1}" type="slidenum">
              <a:rPr lang="en-US" smtClean="0"/>
              <a:t>‹#›</a:t>
            </a:fld>
            <a:endParaRPr lang="en-US"/>
          </a:p>
        </p:txBody>
      </p:sp>
    </p:spTree>
    <p:extLst>
      <p:ext uri="{BB962C8B-B14F-4D97-AF65-F5344CB8AC3E}">
        <p14:creationId xmlns:p14="http://schemas.microsoft.com/office/powerpoint/2010/main" val="35487347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9319C28-CF5E-F611-CDAD-4B4AFC07132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2DA9A8A-291F-D0D8-9C50-D8C5D0ECCCB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DA48A6E-95D2-69B2-9DB2-14D05DE0FD3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4DD53743-21AE-9C49-BF0A-C3BFA994BDCF}" type="datetimeFigureOut">
              <a:rPr lang="en-US" smtClean="0"/>
              <a:t>8/5/25</a:t>
            </a:fld>
            <a:endParaRPr lang="en-US"/>
          </a:p>
        </p:txBody>
      </p:sp>
      <p:sp>
        <p:nvSpPr>
          <p:cNvPr id="5" name="Footer Placeholder 4">
            <a:extLst>
              <a:ext uri="{FF2B5EF4-FFF2-40B4-BE49-F238E27FC236}">
                <a16:creationId xmlns:a16="http://schemas.microsoft.com/office/drawing/2014/main" id="{EA1AAA8C-821B-C308-F8B9-9C6CB7F0FC2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95007E89-738B-C02C-5760-326806BB498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F600D9DB-B660-2847-BB8B-0651B586E5A1}" type="slidenum">
              <a:rPr lang="en-US" smtClean="0"/>
              <a:t>‹#›</a:t>
            </a:fld>
            <a:endParaRPr lang="en-US"/>
          </a:p>
        </p:txBody>
      </p:sp>
    </p:spTree>
    <p:extLst>
      <p:ext uri="{BB962C8B-B14F-4D97-AF65-F5344CB8AC3E}">
        <p14:creationId xmlns:p14="http://schemas.microsoft.com/office/powerpoint/2010/main" val="36520930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AC3DD3-ACDF-63A3-F029-77FB06E4E9F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E2C065F-B05D-B3A9-1499-DBEB1B4B7184}"/>
              </a:ext>
            </a:extLst>
          </p:cNvPr>
          <p:cNvSpPr>
            <a:spLocks noGrp="1"/>
          </p:cNvSpPr>
          <p:nvPr>
            <p:ph type="title"/>
          </p:nvPr>
        </p:nvSpPr>
        <p:spPr>
          <a:xfrm>
            <a:off x="7878572" y="6278981"/>
            <a:ext cx="4635949" cy="616352"/>
          </a:xfrm>
        </p:spPr>
        <p:txBody>
          <a:bodyPr>
            <a:normAutofit/>
          </a:bodyPr>
          <a:lstStyle/>
          <a:p>
            <a:pPr algn="ctr"/>
            <a:r>
              <a:rPr lang="en-US" sz="1600" i="1" dirty="0"/>
              <a:t> Provided by: Don Seymour, Sonoma Water</a:t>
            </a:r>
          </a:p>
        </p:txBody>
      </p:sp>
      <p:sp>
        <p:nvSpPr>
          <p:cNvPr id="3" name="Content Placeholder 2">
            <a:extLst>
              <a:ext uri="{FF2B5EF4-FFF2-40B4-BE49-F238E27FC236}">
                <a16:creationId xmlns:a16="http://schemas.microsoft.com/office/drawing/2014/main" id="{0E42468E-5497-ED47-049B-0DBDF5E6914B}"/>
              </a:ext>
            </a:extLst>
          </p:cNvPr>
          <p:cNvSpPr>
            <a:spLocks noGrp="1"/>
          </p:cNvSpPr>
          <p:nvPr>
            <p:ph idx="1"/>
          </p:nvPr>
        </p:nvSpPr>
        <p:spPr>
          <a:xfrm>
            <a:off x="1881809" y="996525"/>
            <a:ext cx="8428383" cy="5590632"/>
          </a:xfrm>
        </p:spPr>
        <p:txBody>
          <a:bodyPr>
            <a:normAutofit fontScale="92500"/>
          </a:bodyPr>
          <a:lstStyle/>
          <a:p>
            <a:pPr marL="0" indent="0">
              <a:buNone/>
            </a:pPr>
            <a:r>
              <a:rPr lang="en-US" sz="2400" u="sng" dirty="0"/>
              <a:t>Key Take Aways</a:t>
            </a:r>
          </a:p>
          <a:p>
            <a:pPr marL="0" indent="0">
              <a:buNone/>
            </a:pPr>
            <a:endParaRPr lang="en-US" sz="2400" dirty="0"/>
          </a:p>
          <a:p>
            <a:pPr marL="0" indent="0">
              <a:buNone/>
            </a:pPr>
            <a:r>
              <a:rPr lang="en-US" sz="2200" dirty="0"/>
              <a:t>FIRO procedures implemented through planned deviations at both Lake Mendocino and Lake Sonoma have enhanced Sonoma Water’s and USACE ability to meet requirements and objectives of the Russian River Biological Opinion. This includes:</a:t>
            </a:r>
          </a:p>
          <a:p>
            <a:pPr marL="0" indent="0">
              <a:buNone/>
            </a:pPr>
            <a:endParaRPr lang="en-US" sz="2200" dirty="0"/>
          </a:p>
          <a:p>
            <a:r>
              <a:rPr lang="en-US" sz="2200" dirty="0"/>
              <a:t>Preserving the cold-water pool at Lake Mendocino</a:t>
            </a:r>
          </a:p>
          <a:p>
            <a:endParaRPr lang="en-US" sz="2200" dirty="0"/>
          </a:p>
          <a:p>
            <a:r>
              <a:rPr lang="en-US" sz="2200" dirty="0"/>
              <a:t>Reducing the magnitude and duration of flood control releases by </a:t>
            </a:r>
            <a:br>
              <a:rPr lang="en-US" sz="2200" dirty="0"/>
            </a:br>
            <a:r>
              <a:rPr lang="en-US" sz="2200" dirty="0"/>
              <a:t>making prereleases using FIRO decisions support tools.</a:t>
            </a:r>
          </a:p>
          <a:p>
            <a:endParaRPr lang="en-US" sz="2200" dirty="0"/>
          </a:p>
          <a:p>
            <a:r>
              <a:rPr lang="en-US" sz="2200" dirty="0"/>
              <a:t>Sonoma Water’s commitment to make adaptive releases from Lake</a:t>
            </a:r>
            <a:br>
              <a:rPr lang="en-US" sz="2200" dirty="0"/>
            </a:br>
            <a:r>
              <a:rPr lang="en-US" sz="2200" dirty="0"/>
              <a:t>Mendocino and providing 2,500 acre-feet of block water in Lake </a:t>
            </a:r>
            <a:br>
              <a:rPr lang="en-US" sz="2200" dirty="0"/>
            </a:br>
            <a:r>
              <a:rPr lang="en-US" sz="2200" dirty="0"/>
              <a:t>Sonoma to enhance migration of salmonids into and out of the Russian River</a:t>
            </a:r>
          </a:p>
          <a:p>
            <a:endParaRPr lang="en-US" sz="2000" dirty="0"/>
          </a:p>
          <a:p>
            <a:endParaRPr lang="en-US" sz="2000" dirty="0"/>
          </a:p>
        </p:txBody>
      </p:sp>
      <p:sp>
        <p:nvSpPr>
          <p:cNvPr id="4" name="Title 1">
            <a:extLst>
              <a:ext uri="{FF2B5EF4-FFF2-40B4-BE49-F238E27FC236}">
                <a16:creationId xmlns:a16="http://schemas.microsoft.com/office/drawing/2014/main" id="{3E2BC91F-9E68-6CE5-D12B-BA75625BC6C6}"/>
              </a:ext>
            </a:extLst>
          </p:cNvPr>
          <p:cNvSpPr txBox="1">
            <a:spLocks/>
          </p:cNvSpPr>
          <p:nvPr/>
        </p:nvSpPr>
        <p:spPr>
          <a:xfrm>
            <a:off x="1577008" y="423243"/>
            <a:ext cx="9144000" cy="61635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200" i="1"/>
              <a:t>FIRO</a:t>
            </a:r>
            <a:r>
              <a:rPr lang="en-US" sz="2400" i="1"/>
              <a:t> Intersection with Environmental Considerations</a:t>
            </a:r>
            <a:endParaRPr lang="en-US" sz="2400" i="1" dirty="0"/>
          </a:p>
        </p:txBody>
      </p:sp>
    </p:spTree>
    <p:extLst>
      <p:ext uri="{BB962C8B-B14F-4D97-AF65-F5344CB8AC3E}">
        <p14:creationId xmlns:p14="http://schemas.microsoft.com/office/powerpoint/2010/main" val="1324326079"/>
      </p:ext>
    </p:extLst>
  </p:cSld>
  <p:clrMapOvr>
    <a:masterClrMapping/>
  </p:clrMapOvr>
  <p:transition spd="slow">
    <p:strips dir="rd"/>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Google Shape;111;p7"/>
          <p:cNvSpPr txBox="1">
            <a:spLocks noGrp="1"/>
          </p:cNvSpPr>
          <p:nvPr>
            <p:ph type="ctrTitle"/>
          </p:nvPr>
        </p:nvSpPr>
        <p:spPr>
          <a:xfrm>
            <a:off x="92078" y="176725"/>
            <a:ext cx="12007843" cy="811807"/>
          </a:xfrm>
          <a:prstGeom prst="rect">
            <a:avLst/>
          </a:prstGeom>
          <a:solidFill>
            <a:srgbClr val="006C92"/>
          </a:solidFill>
          <a:ln>
            <a:noFill/>
          </a:ln>
        </p:spPr>
        <p:txBody>
          <a:bodyPr spcFirstLastPara="1" wrap="square" lIns="609600" tIns="0" rIns="0" bIns="0" anchor="ctr" anchorCtr="0">
            <a:noAutofit/>
          </a:bodyPr>
          <a:lstStyle/>
          <a:p>
            <a:r>
              <a:rPr lang="en-US" dirty="0"/>
              <a:t>Environmental Considerations for FIRO at Seven Oaks Dam - Summary</a:t>
            </a:r>
            <a:endParaRPr dirty="0"/>
          </a:p>
        </p:txBody>
      </p:sp>
      <p:sp>
        <p:nvSpPr>
          <p:cNvPr id="112" name="Google Shape;112;p7"/>
          <p:cNvSpPr txBox="1"/>
          <p:nvPr/>
        </p:nvSpPr>
        <p:spPr>
          <a:xfrm>
            <a:off x="5938589" y="6242501"/>
            <a:ext cx="6050800" cy="615499"/>
          </a:xfrm>
          <a:prstGeom prst="rect">
            <a:avLst/>
          </a:prstGeom>
          <a:noFill/>
          <a:ln>
            <a:noFill/>
          </a:ln>
        </p:spPr>
        <p:txBody>
          <a:bodyPr spcFirstLastPara="1" wrap="square" lIns="121900" tIns="60933" rIns="121900" bIns="60933" anchor="t" anchorCtr="0">
            <a:spAutoFit/>
          </a:bodyPr>
          <a:lstStyle/>
          <a:p>
            <a:pPr algn="r" defTabSz="1219170">
              <a:buClr>
                <a:srgbClr val="000000"/>
              </a:buClr>
              <a:buSzPts val="1200"/>
            </a:pPr>
            <a:r>
              <a:rPr lang="en-US" sz="1600" i="1" kern="0" dirty="0">
                <a:solidFill>
                  <a:schemeClr val="bg2">
                    <a:lumMod val="25000"/>
                  </a:schemeClr>
                </a:solidFill>
                <a:latin typeface="Arial" panose="020B0604020202020204" pitchFamily="34" charset="0"/>
                <a:ea typeface="Arial"/>
                <a:cs typeface="Arial" panose="020B0604020202020204" pitchFamily="34" charset="0"/>
                <a:sym typeface="Arial"/>
              </a:rPr>
              <a:t>Provided by: Greg Woodside &amp; Chris Jones</a:t>
            </a:r>
          </a:p>
          <a:p>
            <a:pPr algn="r" defTabSz="1219170">
              <a:buClr>
                <a:srgbClr val="000000"/>
              </a:buClr>
              <a:buSzPts val="1200"/>
            </a:pPr>
            <a:r>
              <a:rPr lang="en-US" sz="1600" i="1" dirty="0">
                <a:solidFill>
                  <a:schemeClr val="bg2">
                    <a:lumMod val="25000"/>
                  </a:schemeClr>
                </a:solidFill>
                <a:latin typeface="Arial" panose="020B0604020202020204" pitchFamily="34" charset="0"/>
                <a:cs typeface="Arial" panose="020B0604020202020204" pitchFamily="34" charset="0"/>
              </a:rPr>
              <a:t>San Bernardino Valley Municipal Water Conservation District</a:t>
            </a:r>
            <a:endParaRPr sz="1600" i="1" kern="0" dirty="0">
              <a:solidFill>
                <a:schemeClr val="bg2">
                  <a:lumMod val="25000"/>
                </a:schemeClr>
              </a:solidFill>
              <a:latin typeface="Arial" panose="020B0604020202020204" pitchFamily="34" charset="0"/>
              <a:ea typeface="Arial"/>
              <a:cs typeface="Arial" panose="020B0604020202020204" pitchFamily="34" charset="0"/>
              <a:sym typeface="Arial"/>
            </a:endParaRPr>
          </a:p>
        </p:txBody>
      </p:sp>
      <p:graphicFrame>
        <p:nvGraphicFramePr>
          <p:cNvPr id="113" name="Google Shape;113;p7"/>
          <p:cNvGraphicFramePr/>
          <p:nvPr>
            <p:extLst>
              <p:ext uri="{D42A27DB-BD31-4B8C-83A1-F6EECF244321}">
                <p14:modId xmlns:p14="http://schemas.microsoft.com/office/powerpoint/2010/main" val="1204041410"/>
              </p:ext>
            </p:extLst>
          </p:nvPr>
        </p:nvGraphicFramePr>
        <p:xfrm>
          <a:off x="734832" y="1374057"/>
          <a:ext cx="10722334" cy="4729089"/>
        </p:xfrm>
        <a:graphic>
          <a:graphicData uri="http://schemas.openxmlformats.org/drawingml/2006/table">
            <a:tbl>
              <a:tblPr>
                <a:noFill/>
              </a:tblPr>
              <a:tblGrid>
                <a:gridCol w="5182767">
                  <a:extLst>
                    <a:ext uri="{9D8B030D-6E8A-4147-A177-3AD203B41FA5}">
                      <a16:colId xmlns:a16="http://schemas.microsoft.com/office/drawing/2014/main" val="20000"/>
                    </a:ext>
                  </a:extLst>
                </a:gridCol>
                <a:gridCol w="5539567">
                  <a:extLst>
                    <a:ext uri="{9D8B030D-6E8A-4147-A177-3AD203B41FA5}">
                      <a16:colId xmlns:a16="http://schemas.microsoft.com/office/drawing/2014/main" val="20001"/>
                    </a:ext>
                  </a:extLst>
                </a:gridCol>
              </a:tblGrid>
              <a:tr h="771777">
                <a:tc>
                  <a:txBody>
                    <a:bodyPr/>
                    <a:lstStyle/>
                    <a:p>
                      <a:pPr marL="0" lvl="0" indent="0" algn="l" rtl="0">
                        <a:spcBef>
                          <a:spcPts val="0"/>
                        </a:spcBef>
                        <a:spcAft>
                          <a:spcPts val="0"/>
                        </a:spcAft>
                        <a:buNone/>
                      </a:pPr>
                      <a:r>
                        <a:rPr lang="en-US" sz="2500" b="1" dirty="0">
                          <a:solidFill>
                            <a:schemeClr val="lt1"/>
                          </a:solidFill>
                        </a:rPr>
                        <a:t>Key Topics:</a:t>
                      </a:r>
                      <a:endParaRPr sz="2500" b="1" dirty="0">
                        <a:solidFill>
                          <a:schemeClr val="lt1"/>
                        </a:solidFill>
                      </a:endParaRPr>
                    </a:p>
                  </a:txBody>
                  <a:tcPr marL="121900" marR="121900" marT="121900" marB="121900">
                    <a:solidFill>
                      <a:schemeClr val="accent1"/>
                    </a:solidFill>
                  </a:tcPr>
                </a:tc>
                <a:tc>
                  <a:txBody>
                    <a:bodyPr/>
                    <a:lstStyle/>
                    <a:p>
                      <a:pPr marL="0" lvl="0" indent="0" algn="l" rtl="0">
                        <a:spcBef>
                          <a:spcPts val="0"/>
                        </a:spcBef>
                        <a:spcAft>
                          <a:spcPts val="0"/>
                        </a:spcAft>
                        <a:buNone/>
                      </a:pPr>
                      <a:r>
                        <a:rPr lang="en-US" sz="2500" b="1">
                          <a:solidFill>
                            <a:schemeClr val="lt1"/>
                          </a:solidFill>
                        </a:rPr>
                        <a:t>Key Takeaways:</a:t>
                      </a:r>
                      <a:endParaRPr sz="2500" b="1">
                        <a:solidFill>
                          <a:schemeClr val="lt1"/>
                        </a:solidFill>
                      </a:endParaRPr>
                    </a:p>
                  </a:txBody>
                  <a:tcPr marL="121900" marR="121900" marT="121900" marB="121900">
                    <a:solidFill>
                      <a:schemeClr val="accent1"/>
                    </a:solidFill>
                  </a:tcPr>
                </a:tc>
                <a:extLst>
                  <a:ext uri="{0D108BD9-81ED-4DB2-BD59-A6C34878D82A}">
                    <a16:rowId xmlns:a16="http://schemas.microsoft.com/office/drawing/2014/main" val="10000"/>
                  </a:ext>
                </a:extLst>
              </a:tr>
              <a:tr h="3957312">
                <a:tc>
                  <a:txBody>
                    <a:bodyPr/>
                    <a:lstStyle/>
                    <a:p>
                      <a:pPr marL="457200" lvl="0" indent="-323850" algn="l" rtl="0">
                        <a:lnSpc>
                          <a:spcPct val="150000"/>
                        </a:lnSpc>
                        <a:spcBef>
                          <a:spcPts val="0"/>
                        </a:spcBef>
                        <a:spcAft>
                          <a:spcPts val="0"/>
                        </a:spcAft>
                        <a:buClr>
                          <a:srgbClr val="0C68AC"/>
                        </a:buClr>
                        <a:buSzPts val="1500"/>
                        <a:buChar char="•"/>
                      </a:pPr>
                      <a:r>
                        <a:rPr lang="en-US" sz="1800" dirty="0">
                          <a:solidFill>
                            <a:srgbClr val="006C92"/>
                          </a:solidFill>
                          <a:latin typeface="Calibri"/>
                          <a:ea typeface="Calibri"/>
                          <a:cs typeface="Calibri"/>
                          <a:sym typeface="Calibri"/>
                        </a:rPr>
                        <a:t>Multiple species and habitats of interest: fish, mammals, birds, herps, and plants</a:t>
                      </a:r>
                    </a:p>
                    <a:p>
                      <a:pPr marL="457200" lvl="0" indent="-323850" algn="l" rtl="0">
                        <a:lnSpc>
                          <a:spcPct val="150000"/>
                        </a:lnSpc>
                        <a:spcBef>
                          <a:spcPts val="0"/>
                        </a:spcBef>
                        <a:spcAft>
                          <a:spcPts val="0"/>
                        </a:spcAft>
                        <a:buClr>
                          <a:srgbClr val="0C68AC"/>
                        </a:buClr>
                        <a:buSzPts val="1500"/>
                        <a:buChar char="•"/>
                      </a:pPr>
                      <a:r>
                        <a:rPr lang="en-US" sz="1800" dirty="0">
                          <a:solidFill>
                            <a:srgbClr val="006C92"/>
                          </a:solidFill>
                          <a:latin typeface="Calibri"/>
                          <a:ea typeface="Calibri"/>
                          <a:cs typeface="Calibri"/>
                          <a:sym typeface="Calibri"/>
                        </a:rPr>
                        <a:t>Metrics are identified in three focal areas</a:t>
                      </a:r>
                      <a:endParaRPr sz="1800" dirty="0">
                        <a:solidFill>
                          <a:srgbClr val="006C92"/>
                        </a:solidFill>
                        <a:latin typeface="Calibri"/>
                        <a:ea typeface="Calibri"/>
                        <a:cs typeface="Calibri"/>
                        <a:sym typeface="Calibri"/>
                      </a:endParaRPr>
                    </a:p>
                    <a:p>
                      <a:pPr marL="457200" lvl="0" indent="-323850" algn="l" rtl="0">
                        <a:lnSpc>
                          <a:spcPct val="150000"/>
                        </a:lnSpc>
                        <a:spcBef>
                          <a:spcPts val="0"/>
                        </a:spcBef>
                        <a:spcAft>
                          <a:spcPts val="0"/>
                        </a:spcAft>
                        <a:buClr>
                          <a:srgbClr val="0C68AC"/>
                        </a:buClr>
                        <a:buSzPts val="1500"/>
                        <a:buChar char="•"/>
                      </a:pPr>
                      <a:r>
                        <a:rPr lang="en-US" sz="1800" dirty="0">
                          <a:solidFill>
                            <a:srgbClr val="006C92"/>
                          </a:solidFill>
                          <a:latin typeface="Calibri"/>
                          <a:ea typeface="Calibri"/>
                          <a:cs typeface="Calibri"/>
                          <a:sym typeface="Calibri"/>
                        </a:rPr>
                        <a:t>Exploring options to release water from the dam in a manner that will enhance habitat</a:t>
                      </a:r>
                      <a:endParaRPr sz="1800" dirty="0">
                        <a:solidFill>
                          <a:srgbClr val="006C92"/>
                        </a:solidFill>
                        <a:latin typeface="Calibri"/>
                        <a:ea typeface="Calibri"/>
                        <a:cs typeface="Calibri"/>
                        <a:sym typeface="Calibri"/>
                      </a:endParaRPr>
                    </a:p>
                    <a:p>
                      <a:pPr marL="457200" lvl="0" indent="-323850" algn="l" rtl="0">
                        <a:lnSpc>
                          <a:spcPct val="150000"/>
                        </a:lnSpc>
                        <a:spcBef>
                          <a:spcPts val="0"/>
                        </a:spcBef>
                        <a:spcAft>
                          <a:spcPts val="0"/>
                        </a:spcAft>
                        <a:buClr>
                          <a:srgbClr val="0C68AC"/>
                        </a:buClr>
                        <a:buSzPts val="1500"/>
                        <a:buChar char="•"/>
                      </a:pPr>
                      <a:r>
                        <a:rPr lang="en-US" sz="1800" dirty="0">
                          <a:solidFill>
                            <a:srgbClr val="006C92"/>
                          </a:solidFill>
                          <a:latin typeface="Calibri"/>
                          <a:ea typeface="Calibri"/>
                          <a:cs typeface="Calibri"/>
                          <a:sym typeface="Calibri"/>
                        </a:rPr>
                        <a:t>Water quality considerations are important</a:t>
                      </a:r>
                      <a:endParaRPr sz="1800" dirty="0">
                        <a:solidFill>
                          <a:srgbClr val="006C92"/>
                        </a:solidFill>
                        <a:latin typeface="Calibri"/>
                        <a:ea typeface="Calibri"/>
                        <a:cs typeface="Calibri"/>
                        <a:sym typeface="Calibri"/>
                      </a:endParaRPr>
                    </a:p>
                    <a:p>
                      <a:pPr marL="133350" lvl="0" indent="0" algn="l" rtl="0">
                        <a:lnSpc>
                          <a:spcPct val="150000"/>
                        </a:lnSpc>
                        <a:spcBef>
                          <a:spcPts val="0"/>
                        </a:spcBef>
                        <a:spcAft>
                          <a:spcPts val="0"/>
                        </a:spcAft>
                        <a:buClr>
                          <a:srgbClr val="0C68AC"/>
                        </a:buClr>
                        <a:buSzPts val="1500"/>
                        <a:buNone/>
                      </a:pPr>
                      <a:endParaRPr sz="1800" dirty="0"/>
                    </a:p>
                  </a:txBody>
                  <a:tcPr marL="121900" marR="121900" marT="121900" marB="121900">
                    <a:solidFill>
                      <a:schemeClr val="lt1"/>
                    </a:solidFill>
                  </a:tcPr>
                </a:tc>
                <a:tc>
                  <a:txBody>
                    <a:bodyPr/>
                    <a:lstStyle/>
                    <a:p>
                      <a:pPr marL="457200" lvl="0" indent="-323850" algn="l" rtl="0">
                        <a:lnSpc>
                          <a:spcPct val="150000"/>
                        </a:lnSpc>
                        <a:spcBef>
                          <a:spcPts val="0"/>
                        </a:spcBef>
                        <a:spcAft>
                          <a:spcPts val="0"/>
                        </a:spcAft>
                        <a:buClr>
                          <a:srgbClr val="0C68AC"/>
                        </a:buClr>
                        <a:buSzPts val="1500"/>
                        <a:buChar char="•"/>
                      </a:pPr>
                      <a:r>
                        <a:rPr lang="en-US" sz="1800" dirty="0">
                          <a:solidFill>
                            <a:srgbClr val="006C92"/>
                          </a:solidFill>
                          <a:latin typeface="Calibri"/>
                          <a:ea typeface="Calibri"/>
                          <a:cs typeface="Calibri"/>
                          <a:sym typeface="Calibri"/>
                        </a:rPr>
                        <a:t>Consideration of multiple special status species and habitats makes for complex analysis.</a:t>
                      </a:r>
                      <a:endParaRPr sz="1800" dirty="0">
                        <a:solidFill>
                          <a:srgbClr val="006C92"/>
                        </a:solidFill>
                        <a:latin typeface="Calibri"/>
                        <a:ea typeface="Calibri"/>
                        <a:cs typeface="Calibri"/>
                        <a:sym typeface="Calibri"/>
                      </a:endParaRPr>
                    </a:p>
                    <a:p>
                      <a:pPr marL="457200" lvl="0" indent="-323850" algn="l" rtl="0">
                        <a:lnSpc>
                          <a:spcPct val="150000"/>
                        </a:lnSpc>
                        <a:spcBef>
                          <a:spcPts val="0"/>
                        </a:spcBef>
                        <a:spcAft>
                          <a:spcPts val="0"/>
                        </a:spcAft>
                        <a:buClr>
                          <a:srgbClr val="0C68AC"/>
                        </a:buClr>
                        <a:buSzPts val="1500"/>
                        <a:buChar char="•"/>
                      </a:pPr>
                      <a:r>
                        <a:rPr lang="en-US" sz="1800" dirty="0">
                          <a:solidFill>
                            <a:srgbClr val="006C92"/>
                          </a:solidFill>
                          <a:latin typeface="Calibri"/>
                          <a:ea typeface="Calibri"/>
                          <a:cs typeface="Calibri"/>
                          <a:sym typeface="Calibri"/>
                        </a:rPr>
                        <a:t>Options to benefit one type of habitat may harm a different habitat.</a:t>
                      </a:r>
                      <a:endParaRPr sz="1800" dirty="0">
                        <a:solidFill>
                          <a:srgbClr val="006C92"/>
                        </a:solidFill>
                        <a:latin typeface="Calibri"/>
                        <a:ea typeface="Calibri"/>
                        <a:cs typeface="Calibri"/>
                        <a:sym typeface="Calibri"/>
                      </a:endParaRPr>
                    </a:p>
                    <a:p>
                      <a:pPr marL="457200" lvl="0" indent="-323850" algn="l" rtl="0">
                        <a:lnSpc>
                          <a:spcPct val="150000"/>
                        </a:lnSpc>
                        <a:spcBef>
                          <a:spcPts val="0"/>
                        </a:spcBef>
                        <a:spcAft>
                          <a:spcPts val="0"/>
                        </a:spcAft>
                        <a:buClr>
                          <a:srgbClr val="0C68AC"/>
                        </a:buClr>
                        <a:buSzPts val="1500"/>
                        <a:buChar char="•"/>
                      </a:pPr>
                      <a:r>
                        <a:rPr lang="en-US" sz="1800" dirty="0">
                          <a:solidFill>
                            <a:srgbClr val="006C92"/>
                          </a:solidFill>
                          <a:latin typeface="Calibri"/>
                          <a:ea typeface="Calibri"/>
                          <a:cs typeface="Calibri"/>
                          <a:sym typeface="Calibri"/>
                        </a:rPr>
                        <a:t>Environmental metrics are generally clustered around potential impacts of changes in dam operations and associated changes in frequency, duration, and incidence of changes to pool elevations, downstream flow, and water quality.</a:t>
                      </a:r>
                      <a:endParaRPr sz="1800" dirty="0">
                        <a:solidFill>
                          <a:srgbClr val="006C92"/>
                        </a:solidFill>
                        <a:latin typeface="Calibri"/>
                        <a:ea typeface="Calibri"/>
                        <a:cs typeface="Calibri"/>
                        <a:sym typeface="Calibri"/>
                      </a:endParaRPr>
                    </a:p>
                  </a:txBody>
                  <a:tcPr marL="121900" marR="121900" marT="121900" marB="121900">
                    <a:solidFill>
                      <a:schemeClr val="lt1"/>
                    </a:solidFill>
                  </a:tcPr>
                </a:tc>
                <a:extLst>
                  <a:ext uri="{0D108BD9-81ED-4DB2-BD59-A6C34878D82A}">
                    <a16:rowId xmlns:a16="http://schemas.microsoft.com/office/drawing/2014/main" val="10001"/>
                  </a:ext>
                </a:extLst>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Google Shape;111;p7"/>
          <p:cNvSpPr txBox="1">
            <a:spLocks noGrp="1"/>
          </p:cNvSpPr>
          <p:nvPr>
            <p:ph type="ctrTitle"/>
          </p:nvPr>
        </p:nvSpPr>
        <p:spPr>
          <a:xfrm>
            <a:off x="-164758" y="250878"/>
            <a:ext cx="12007843" cy="811807"/>
          </a:xfrm>
          <a:prstGeom prst="rect">
            <a:avLst/>
          </a:prstGeom>
          <a:solidFill>
            <a:srgbClr val="006C92"/>
          </a:solidFill>
          <a:ln>
            <a:noFill/>
          </a:ln>
        </p:spPr>
        <p:txBody>
          <a:bodyPr spcFirstLastPara="1" vert="horz" wrap="square" lIns="609600" tIns="0" rIns="0" bIns="0" rtlCol="0" anchor="ctr" anchorCtr="0">
            <a:noAutofit/>
          </a:bodyPr>
          <a:lstStyle/>
          <a:p>
            <a:r>
              <a:rPr lang="en-US" dirty="0"/>
              <a:t>Prado Digital Twin - Summary</a:t>
            </a:r>
            <a:endParaRPr dirty="0"/>
          </a:p>
        </p:txBody>
      </p:sp>
      <p:graphicFrame>
        <p:nvGraphicFramePr>
          <p:cNvPr id="113" name="Google Shape;113;p7"/>
          <p:cNvGraphicFramePr/>
          <p:nvPr>
            <p:extLst>
              <p:ext uri="{D42A27DB-BD31-4B8C-83A1-F6EECF244321}">
                <p14:modId xmlns:p14="http://schemas.microsoft.com/office/powerpoint/2010/main" val="3706672023"/>
              </p:ext>
            </p:extLst>
          </p:nvPr>
        </p:nvGraphicFramePr>
        <p:xfrm>
          <a:off x="670400" y="1600184"/>
          <a:ext cx="10722334" cy="4206160"/>
        </p:xfrm>
        <a:graphic>
          <a:graphicData uri="http://schemas.openxmlformats.org/drawingml/2006/table">
            <a:tbl>
              <a:tblPr>
                <a:noFill/>
              </a:tblPr>
              <a:tblGrid>
                <a:gridCol w="5182767">
                  <a:extLst>
                    <a:ext uri="{9D8B030D-6E8A-4147-A177-3AD203B41FA5}">
                      <a16:colId xmlns:a16="http://schemas.microsoft.com/office/drawing/2014/main" val="20000"/>
                    </a:ext>
                  </a:extLst>
                </a:gridCol>
                <a:gridCol w="5539567">
                  <a:extLst>
                    <a:ext uri="{9D8B030D-6E8A-4147-A177-3AD203B41FA5}">
                      <a16:colId xmlns:a16="http://schemas.microsoft.com/office/drawing/2014/main" val="20001"/>
                    </a:ext>
                  </a:extLst>
                </a:gridCol>
              </a:tblGrid>
              <a:tr h="609560">
                <a:tc>
                  <a:txBody>
                    <a:bodyPr/>
                    <a:lstStyle/>
                    <a:p>
                      <a:pPr marL="0" lvl="0" indent="0" algn="l" rtl="0">
                        <a:spcBef>
                          <a:spcPts val="0"/>
                        </a:spcBef>
                        <a:spcAft>
                          <a:spcPts val="0"/>
                        </a:spcAft>
                        <a:buNone/>
                      </a:pPr>
                      <a:r>
                        <a:rPr lang="en-US" sz="2400" b="1" dirty="0">
                          <a:solidFill>
                            <a:schemeClr val="lt1"/>
                          </a:solidFill>
                        </a:rPr>
                        <a:t>Key Topics:</a:t>
                      </a:r>
                      <a:endParaRPr sz="2400" b="1" dirty="0">
                        <a:solidFill>
                          <a:schemeClr val="lt1"/>
                        </a:solidFill>
                      </a:endParaRPr>
                    </a:p>
                  </a:txBody>
                  <a:tcPr marL="121900" marR="121900" marT="121900" marB="121900">
                    <a:solidFill>
                      <a:schemeClr val="accent1"/>
                    </a:solidFill>
                  </a:tcPr>
                </a:tc>
                <a:tc>
                  <a:txBody>
                    <a:bodyPr/>
                    <a:lstStyle/>
                    <a:p>
                      <a:pPr marL="0" lvl="0" indent="0" algn="l" rtl="0">
                        <a:spcBef>
                          <a:spcPts val="0"/>
                        </a:spcBef>
                        <a:spcAft>
                          <a:spcPts val="0"/>
                        </a:spcAft>
                        <a:buNone/>
                      </a:pPr>
                      <a:r>
                        <a:rPr lang="en-US" sz="2400" b="1" dirty="0">
                          <a:solidFill>
                            <a:schemeClr val="lt1"/>
                          </a:solidFill>
                        </a:rPr>
                        <a:t>Key Takeaways:</a:t>
                      </a:r>
                      <a:endParaRPr sz="2400" b="1" dirty="0">
                        <a:solidFill>
                          <a:schemeClr val="lt1"/>
                        </a:solidFill>
                      </a:endParaRPr>
                    </a:p>
                  </a:txBody>
                  <a:tcPr marL="121900" marR="121900" marT="121900" marB="121900">
                    <a:solidFill>
                      <a:schemeClr val="accent1"/>
                    </a:solidFill>
                  </a:tcPr>
                </a:tc>
                <a:extLst>
                  <a:ext uri="{0D108BD9-81ED-4DB2-BD59-A6C34878D82A}">
                    <a16:rowId xmlns:a16="http://schemas.microsoft.com/office/drawing/2014/main" val="10000"/>
                  </a:ext>
                </a:extLst>
              </a:tr>
              <a:tr h="3596600">
                <a:tc>
                  <a:txBody>
                    <a:bodyPr/>
                    <a:lstStyle/>
                    <a:p>
                      <a:pPr marL="457200" lvl="0" indent="-323850" algn="l" rtl="0">
                        <a:lnSpc>
                          <a:spcPct val="100000"/>
                        </a:lnSpc>
                        <a:spcBef>
                          <a:spcPts val="0"/>
                        </a:spcBef>
                        <a:spcAft>
                          <a:spcPts val="0"/>
                        </a:spcAft>
                        <a:buClr>
                          <a:srgbClr val="0C68AC"/>
                        </a:buClr>
                        <a:buSzPts val="1500"/>
                        <a:buChar char="•"/>
                      </a:pPr>
                      <a:r>
                        <a:rPr lang="en-US" sz="2000" dirty="0">
                          <a:solidFill>
                            <a:srgbClr val="006C92"/>
                          </a:solidFill>
                          <a:latin typeface="Calibri"/>
                          <a:ea typeface="Calibri"/>
                          <a:cs typeface="Calibri"/>
                          <a:sym typeface="Calibri"/>
                        </a:rPr>
                        <a:t>Connects </a:t>
                      </a:r>
                      <a:r>
                        <a:rPr lang="en-US" sz="2000" b="1" dirty="0">
                          <a:solidFill>
                            <a:srgbClr val="006C92"/>
                          </a:solidFill>
                          <a:latin typeface="Calibri"/>
                          <a:ea typeface="Calibri"/>
                          <a:cs typeface="Calibri"/>
                          <a:sym typeface="Calibri"/>
                        </a:rPr>
                        <a:t>forecasts, flow, habitat, and lidar data</a:t>
                      </a:r>
                      <a:endParaRPr sz="2000" dirty="0">
                        <a:solidFill>
                          <a:srgbClr val="006C92"/>
                        </a:solidFill>
                        <a:latin typeface="Calibri"/>
                        <a:ea typeface="Calibri"/>
                        <a:cs typeface="Calibri"/>
                        <a:sym typeface="Calibri"/>
                      </a:endParaRPr>
                    </a:p>
                    <a:p>
                      <a:pPr marL="457200" lvl="0" indent="-323850" algn="l" rtl="0">
                        <a:lnSpc>
                          <a:spcPct val="100000"/>
                        </a:lnSpc>
                        <a:spcBef>
                          <a:spcPts val="0"/>
                        </a:spcBef>
                        <a:spcAft>
                          <a:spcPts val="0"/>
                        </a:spcAft>
                        <a:buClr>
                          <a:srgbClr val="0C68AC"/>
                        </a:buClr>
                        <a:buSzPts val="1500"/>
                        <a:buChar char="•"/>
                      </a:pPr>
                      <a:r>
                        <a:rPr lang="en-US" sz="2000" b="0" dirty="0">
                          <a:solidFill>
                            <a:srgbClr val="006C92"/>
                          </a:solidFill>
                          <a:latin typeface="Calibri"/>
                          <a:ea typeface="Calibri"/>
                          <a:cs typeface="Calibri"/>
                          <a:sym typeface="Calibri"/>
                        </a:rPr>
                        <a:t>Model for </a:t>
                      </a:r>
                      <a:r>
                        <a:rPr lang="en-US" sz="2000" b="1" dirty="0">
                          <a:solidFill>
                            <a:srgbClr val="006C92"/>
                          </a:solidFill>
                          <a:latin typeface="Calibri"/>
                          <a:ea typeface="Calibri"/>
                          <a:cs typeface="Calibri"/>
                          <a:sym typeface="Calibri"/>
                        </a:rPr>
                        <a:t>storm and drought scenarios</a:t>
                      </a:r>
                      <a:r>
                        <a:rPr lang="en-US" sz="2000" b="0" dirty="0">
                          <a:solidFill>
                            <a:srgbClr val="006C92"/>
                          </a:solidFill>
                          <a:latin typeface="Calibri"/>
                          <a:ea typeface="Calibri"/>
                          <a:cs typeface="Calibri"/>
                          <a:sym typeface="Calibri"/>
                        </a:rPr>
                        <a:t> for operations</a:t>
                      </a:r>
                      <a:endParaRPr sz="2000" b="0" dirty="0">
                        <a:solidFill>
                          <a:srgbClr val="006C92"/>
                        </a:solidFill>
                        <a:latin typeface="Calibri"/>
                        <a:ea typeface="Calibri"/>
                        <a:cs typeface="Calibri"/>
                        <a:sym typeface="Calibri"/>
                      </a:endParaRPr>
                    </a:p>
                    <a:p>
                      <a:pPr marL="457200" lvl="0" indent="-323850" algn="l" rtl="0">
                        <a:lnSpc>
                          <a:spcPct val="100000"/>
                        </a:lnSpc>
                        <a:spcBef>
                          <a:spcPts val="0"/>
                        </a:spcBef>
                        <a:spcAft>
                          <a:spcPts val="0"/>
                        </a:spcAft>
                        <a:buClr>
                          <a:srgbClr val="0C68AC"/>
                        </a:buClr>
                        <a:buSzPts val="1500"/>
                        <a:buChar char="•"/>
                      </a:pPr>
                      <a:r>
                        <a:rPr lang="en-US" sz="2000" dirty="0">
                          <a:solidFill>
                            <a:srgbClr val="006C92"/>
                          </a:solidFill>
                          <a:latin typeface="Calibri"/>
                          <a:ea typeface="Calibri"/>
                          <a:cs typeface="Calibri"/>
                          <a:sym typeface="Calibri"/>
                        </a:rPr>
                        <a:t>Supports </a:t>
                      </a:r>
                      <a:r>
                        <a:rPr lang="en-US" sz="2000" b="1" dirty="0">
                          <a:solidFill>
                            <a:srgbClr val="006C92"/>
                          </a:solidFill>
                          <a:latin typeface="Calibri"/>
                          <a:ea typeface="Calibri"/>
                          <a:cs typeface="Calibri"/>
                          <a:sym typeface="Calibri"/>
                        </a:rPr>
                        <a:t>storage, release, and recharge decisions </a:t>
                      </a:r>
                      <a:endParaRPr sz="2000" b="1" dirty="0">
                        <a:solidFill>
                          <a:srgbClr val="006C92"/>
                        </a:solidFill>
                        <a:latin typeface="Calibri"/>
                        <a:ea typeface="Calibri"/>
                        <a:cs typeface="Calibri"/>
                        <a:sym typeface="Calibri"/>
                      </a:endParaRPr>
                    </a:p>
                    <a:p>
                      <a:pPr marL="457200" lvl="0" indent="-323850" algn="l" rtl="0">
                        <a:lnSpc>
                          <a:spcPct val="100000"/>
                        </a:lnSpc>
                        <a:spcBef>
                          <a:spcPts val="0"/>
                        </a:spcBef>
                        <a:spcAft>
                          <a:spcPts val="0"/>
                        </a:spcAft>
                        <a:buClr>
                          <a:srgbClr val="0C68AC"/>
                        </a:buClr>
                        <a:buSzPts val="1500"/>
                        <a:buChar char="•"/>
                      </a:pPr>
                      <a:r>
                        <a:rPr lang="en-US" sz="2000" dirty="0">
                          <a:solidFill>
                            <a:srgbClr val="006C92"/>
                          </a:solidFill>
                          <a:latin typeface="Calibri"/>
                          <a:ea typeface="Calibri"/>
                          <a:cs typeface="Calibri"/>
                          <a:sym typeface="Calibri"/>
                        </a:rPr>
                        <a:t>Tracks </a:t>
                      </a:r>
                      <a:r>
                        <a:rPr lang="en-US" sz="2000" b="1" dirty="0">
                          <a:solidFill>
                            <a:srgbClr val="006C92"/>
                          </a:solidFill>
                          <a:latin typeface="Calibri"/>
                          <a:ea typeface="Calibri"/>
                          <a:cs typeface="Calibri"/>
                          <a:sym typeface="Calibri"/>
                        </a:rPr>
                        <a:t>habitat health and regulatory compliance</a:t>
                      </a:r>
                      <a:endParaRPr sz="2000" b="1" dirty="0">
                        <a:solidFill>
                          <a:srgbClr val="006C92"/>
                        </a:solidFill>
                        <a:latin typeface="Calibri"/>
                        <a:ea typeface="Calibri"/>
                        <a:cs typeface="Calibri"/>
                        <a:sym typeface="Calibri"/>
                      </a:endParaRPr>
                    </a:p>
                    <a:p>
                      <a:pPr marL="457200" lvl="0" indent="-323850" algn="l" rtl="0">
                        <a:lnSpc>
                          <a:spcPct val="100000"/>
                        </a:lnSpc>
                        <a:spcBef>
                          <a:spcPts val="0"/>
                        </a:spcBef>
                        <a:spcAft>
                          <a:spcPts val="0"/>
                        </a:spcAft>
                        <a:buClr>
                          <a:srgbClr val="0C68AC"/>
                        </a:buClr>
                        <a:buSzPts val="1500"/>
                        <a:buChar char="•"/>
                      </a:pPr>
                      <a:r>
                        <a:rPr lang="en-US" sz="2000" dirty="0">
                          <a:solidFill>
                            <a:srgbClr val="006C92"/>
                          </a:solidFill>
                          <a:latin typeface="Calibri"/>
                          <a:ea typeface="Calibri"/>
                          <a:cs typeface="Calibri"/>
                          <a:sym typeface="Calibri"/>
                        </a:rPr>
                        <a:t>Provides </a:t>
                      </a:r>
                      <a:r>
                        <a:rPr lang="en-US" sz="2000" b="1" dirty="0">
                          <a:solidFill>
                            <a:srgbClr val="006C92"/>
                          </a:solidFill>
                          <a:latin typeface="Calibri"/>
                          <a:ea typeface="Calibri"/>
                          <a:cs typeface="Calibri"/>
                          <a:sym typeface="Calibri"/>
                        </a:rPr>
                        <a:t>real-time dashboards</a:t>
                      </a:r>
                    </a:p>
                    <a:p>
                      <a:pPr marL="457200" lvl="0" indent="-323850" algn="l" rtl="0">
                        <a:lnSpc>
                          <a:spcPct val="100000"/>
                        </a:lnSpc>
                        <a:spcBef>
                          <a:spcPts val="0"/>
                        </a:spcBef>
                        <a:spcAft>
                          <a:spcPts val="0"/>
                        </a:spcAft>
                        <a:buClr>
                          <a:srgbClr val="0C68AC"/>
                        </a:buClr>
                        <a:buSzPts val="1500"/>
                        <a:buChar char="•"/>
                      </a:pPr>
                      <a:r>
                        <a:rPr lang="en-US" sz="2000" b="0" dirty="0">
                          <a:solidFill>
                            <a:srgbClr val="006C92"/>
                          </a:solidFill>
                          <a:latin typeface="Calibri"/>
                          <a:cs typeface="Calibri"/>
                          <a:sym typeface="Calibri"/>
                        </a:rPr>
                        <a:t>Sets up </a:t>
                      </a:r>
                      <a:r>
                        <a:rPr lang="en-US" sz="2000" b="1" dirty="0">
                          <a:solidFill>
                            <a:srgbClr val="006C92"/>
                          </a:solidFill>
                          <a:latin typeface="Calibri"/>
                          <a:cs typeface="Calibri"/>
                          <a:sym typeface="Calibri"/>
                        </a:rPr>
                        <a:t>long-term governance and data standards</a:t>
                      </a:r>
                      <a:endParaRPr sz="2400" b="1" dirty="0"/>
                    </a:p>
                  </a:txBody>
                  <a:tcPr marL="121900" marR="121900" marT="121900" marB="121900">
                    <a:solidFill>
                      <a:schemeClr val="lt1"/>
                    </a:solidFill>
                  </a:tcPr>
                </a:tc>
                <a:tc>
                  <a:txBody>
                    <a:bodyPr/>
                    <a:lstStyle/>
                    <a:p>
                      <a:pPr marL="457200" lvl="0" indent="-323850" algn="l" rtl="0">
                        <a:lnSpc>
                          <a:spcPct val="100000"/>
                        </a:lnSpc>
                        <a:spcBef>
                          <a:spcPts val="0"/>
                        </a:spcBef>
                        <a:spcAft>
                          <a:spcPts val="0"/>
                        </a:spcAft>
                        <a:buClr>
                          <a:srgbClr val="0C68AC"/>
                        </a:buClr>
                        <a:buSzPts val="1500"/>
                        <a:buChar char="•"/>
                      </a:pPr>
                      <a:r>
                        <a:rPr lang="en-US" sz="2000" b="1" dirty="0">
                          <a:solidFill>
                            <a:srgbClr val="006C92"/>
                          </a:solidFill>
                          <a:latin typeface="Calibri"/>
                          <a:ea typeface="Calibri"/>
                          <a:cs typeface="Calibri"/>
                          <a:sym typeface="Calibri"/>
                        </a:rPr>
                        <a:t>Smart tool </a:t>
                      </a:r>
                      <a:r>
                        <a:rPr lang="en-US" sz="2000" dirty="0">
                          <a:solidFill>
                            <a:srgbClr val="006C92"/>
                          </a:solidFill>
                          <a:latin typeface="Calibri"/>
                          <a:ea typeface="Calibri"/>
                          <a:cs typeface="Calibri"/>
                          <a:sym typeface="Calibri"/>
                        </a:rPr>
                        <a:t>for flood, water, and environmental decisions</a:t>
                      </a:r>
                      <a:endParaRPr sz="2000" dirty="0">
                        <a:solidFill>
                          <a:srgbClr val="006C92"/>
                        </a:solidFill>
                        <a:latin typeface="Calibri"/>
                        <a:ea typeface="Calibri"/>
                        <a:cs typeface="Calibri"/>
                        <a:sym typeface="Calibri"/>
                      </a:endParaRPr>
                    </a:p>
                    <a:p>
                      <a:pPr marL="457200" lvl="0" indent="-323850" algn="l" rtl="0">
                        <a:lnSpc>
                          <a:spcPct val="100000"/>
                        </a:lnSpc>
                        <a:spcBef>
                          <a:spcPts val="0"/>
                        </a:spcBef>
                        <a:spcAft>
                          <a:spcPts val="0"/>
                        </a:spcAft>
                        <a:buClr>
                          <a:srgbClr val="0C68AC"/>
                        </a:buClr>
                        <a:buSzPts val="1500"/>
                        <a:buChar char="•"/>
                      </a:pPr>
                      <a:r>
                        <a:rPr lang="en-US" sz="2000" b="1" dirty="0">
                          <a:solidFill>
                            <a:srgbClr val="006C92"/>
                          </a:solidFill>
                          <a:latin typeface="Calibri"/>
                          <a:ea typeface="Calibri"/>
                          <a:cs typeface="Calibri"/>
                          <a:sym typeface="Calibri"/>
                        </a:rPr>
                        <a:t>Shows benefits and risks </a:t>
                      </a:r>
                      <a:r>
                        <a:rPr lang="en-US" sz="2000" dirty="0">
                          <a:solidFill>
                            <a:srgbClr val="006C92"/>
                          </a:solidFill>
                          <a:latin typeface="Calibri"/>
                          <a:ea typeface="Calibri"/>
                          <a:cs typeface="Calibri"/>
                          <a:sym typeface="Calibri"/>
                        </a:rPr>
                        <a:t>in historically, presently, and predictive future</a:t>
                      </a:r>
                      <a:endParaRPr sz="2000" dirty="0">
                        <a:solidFill>
                          <a:srgbClr val="006C92"/>
                        </a:solidFill>
                        <a:latin typeface="Calibri"/>
                        <a:ea typeface="Calibri"/>
                        <a:cs typeface="Calibri"/>
                        <a:sym typeface="Calibri"/>
                      </a:endParaRPr>
                    </a:p>
                    <a:p>
                      <a:pPr marL="457200" lvl="0" indent="-323850" algn="l" rtl="0">
                        <a:lnSpc>
                          <a:spcPct val="100000"/>
                        </a:lnSpc>
                        <a:spcBef>
                          <a:spcPts val="0"/>
                        </a:spcBef>
                        <a:spcAft>
                          <a:spcPts val="0"/>
                        </a:spcAft>
                        <a:buClr>
                          <a:srgbClr val="0C68AC"/>
                        </a:buClr>
                        <a:buSzPts val="1500"/>
                        <a:buChar char="•"/>
                      </a:pPr>
                      <a:r>
                        <a:rPr lang="en-US" sz="2000" b="1" dirty="0">
                          <a:solidFill>
                            <a:srgbClr val="006C92"/>
                          </a:solidFill>
                          <a:latin typeface="Calibri"/>
                          <a:ea typeface="Calibri"/>
                          <a:cs typeface="Calibri"/>
                          <a:sym typeface="Calibri"/>
                        </a:rPr>
                        <a:t>Builds trust </a:t>
                      </a:r>
                      <a:r>
                        <a:rPr lang="en-US" sz="2000" dirty="0">
                          <a:solidFill>
                            <a:srgbClr val="006C92"/>
                          </a:solidFill>
                          <a:latin typeface="Calibri"/>
                          <a:ea typeface="Calibri"/>
                          <a:cs typeface="Calibri"/>
                          <a:sym typeface="Calibri"/>
                        </a:rPr>
                        <a:t>with USACE and regulators</a:t>
                      </a:r>
                      <a:endParaRPr sz="2000" dirty="0">
                        <a:solidFill>
                          <a:srgbClr val="006C92"/>
                        </a:solidFill>
                        <a:latin typeface="Calibri"/>
                        <a:ea typeface="Calibri"/>
                        <a:cs typeface="Calibri"/>
                        <a:sym typeface="Calibri"/>
                      </a:endParaRPr>
                    </a:p>
                    <a:p>
                      <a:pPr marL="457200" lvl="0" indent="-323850" algn="l" rtl="0">
                        <a:lnSpc>
                          <a:spcPct val="100000"/>
                        </a:lnSpc>
                        <a:spcBef>
                          <a:spcPts val="0"/>
                        </a:spcBef>
                        <a:spcAft>
                          <a:spcPts val="0"/>
                        </a:spcAft>
                        <a:buClr>
                          <a:srgbClr val="0C68AC"/>
                        </a:buClr>
                        <a:buSzPts val="1500"/>
                        <a:buChar char="•"/>
                      </a:pPr>
                      <a:r>
                        <a:rPr lang="en-US" sz="2000" b="1" dirty="0">
                          <a:solidFill>
                            <a:srgbClr val="006C92"/>
                          </a:solidFill>
                          <a:latin typeface="Calibri"/>
                          <a:ea typeface="Calibri"/>
                          <a:cs typeface="Calibri"/>
                          <a:sym typeface="Calibri"/>
                        </a:rPr>
                        <a:t>Supports adaptive management </a:t>
                      </a:r>
                      <a:r>
                        <a:rPr lang="en-US" sz="2000" dirty="0">
                          <a:solidFill>
                            <a:srgbClr val="006C92"/>
                          </a:solidFill>
                          <a:latin typeface="Calibri"/>
                          <a:ea typeface="Calibri"/>
                          <a:cs typeface="Calibri"/>
                          <a:sym typeface="Calibri"/>
                        </a:rPr>
                        <a:t>and WCM updates</a:t>
                      </a:r>
                      <a:endParaRPr sz="2000" dirty="0">
                        <a:solidFill>
                          <a:srgbClr val="006C92"/>
                        </a:solidFill>
                        <a:latin typeface="Calibri"/>
                        <a:ea typeface="Calibri"/>
                        <a:cs typeface="Calibri"/>
                        <a:sym typeface="Calibri"/>
                      </a:endParaRPr>
                    </a:p>
                    <a:p>
                      <a:pPr marL="457200" lvl="0" indent="-323850" algn="l" rtl="0">
                        <a:lnSpc>
                          <a:spcPct val="100000"/>
                        </a:lnSpc>
                        <a:spcBef>
                          <a:spcPts val="0"/>
                        </a:spcBef>
                        <a:spcAft>
                          <a:spcPts val="0"/>
                        </a:spcAft>
                        <a:buClr>
                          <a:srgbClr val="0C68AC"/>
                        </a:buClr>
                        <a:buSzPts val="1500"/>
                        <a:buChar char="•"/>
                      </a:pPr>
                      <a:r>
                        <a:rPr lang="en-US" sz="2000" b="1" dirty="0">
                          <a:solidFill>
                            <a:srgbClr val="006C92"/>
                          </a:solidFill>
                          <a:latin typeface="Calibri"/>
                          <a:ea typeface="Calibri"/>
                          <a:cs typeface="Calibri"/>
                          <a:sym typeface="Calibri"/>
                        </a:rPr>
                        <a:t>Streamlines reporting</a:t>
                      </a:r>
                      <a:r>
                        <a:rPr lang="en-US" sz="2000" dirty="0">
                          <a:solidFill>
                            <a:srgbClr val="006C92"/>
                          </a:solidFill>
                          <a:latin typeface="Calibri"/>
                          <a:ea typeface="Calibri"/>
                          <a:cs typeface="Calibri"/>
                          <a:sym typeface="Calibri"/>
                        </a:rPr>
                        <a:t> and reduces manual work</a:t>
                      </a:r>
                    </a:p>
                    <a:p>
                      <a:pPr marL="457200" lvl="0" indent="-323850" algn="l" rtl="0">
                        <a:lnSpc>
                          <a:spcPct val="100000"/>
                        </a:lnSpc>
                        <a:spcBef>
                          <a:spcPts val="0"/>
                        </a:spcBef>
                        <a:spcAft>
                          <a:spcPts val="0"/>
                        </a:spcAft>
                        <a:buClr>
                          <a:srgbClr val="0C68AC"/>
                        </a:buClr>
                        <a:buSzPts val="1500"/>
                        <a:buChar char="•"/>
                      </a:pPr>
                      <a:r>
                        <a:rPr lang="en-US" sz="2000" b="1" dirty="0">
                          <a:solidFill>
                            <a:srgbClr val="006C92"/>
                          </a:solidFill>
                          <a:latin typeface="Calibri"/>
                          <a:ea typeface="Calibri"/>
                          <a:cs typeface="Calibri"/>
                          <a:sym typeface="Calibri"/>
                        </a:rPr>
                        <a:t>Ready to scale </a:t>
                      </a:r>
                      <a:r>
                        <a:rPr lang="en-US" sz="2000" dirty="0">
                          <a:solidFill>
                            <a:srgbClr val="006C92"/>
                          </a:solidFill>
                          <a:latin typeface="Calibri"/>
                          <a:ea typeface="Calibri"/>
                          <a:cs typeface="Calibri"/>
                          <a:sym typeface="Calibri"/>
                        </a:rPr>
                        <a:t>for future automation or new basins</a:t>
                      </a:r>
                      <a:endParaRPr sz="2000" dirty="0">
                        <a:solidFill>
                          <a:srgbClr val="006C92"/>
                        </a:solidFill>
                        <a:latin typeface="Calibri"/>
                        <a:ea typeface="Calibri"/>
                        <a:cs typeface="Calibri"/>
                        <a:sym typeface="Calibri"/>
                      </a:endParaRPr>
                    </a:p>
                  </a:txBody>
                  <a:tcPr marL="121900" marR="121900" marT="121900" marB="121900">
                    <a:solidFill>
                      <a:schemeClr val="lt1"/>
                    </a:solidFill>
                  </a:tcPr>
                </a:tc>
                <a:extLst>
                  <a:ext uri="{0D108BD9-81ED-4DB2-BD59-A6C34878D82A}">
                    <a16:rowId xmlns:a16="http://schemas.microsoft.com/office/drawing/2014/main" val="10001"/>
                  </a:ext>
                </a:extLst>
              </a:tr>
            </a:tbl>
          </a:graphicData>
        </a:graphic>
      </p:graphicFrame>
      <p:sp>
        <p:nvSpPr>
          <p:cNvPr id="2" name="Google Shape;112;p7">
            <a:extLst>
              <a:ext uri="{FF2B5EF4-FFF2-40B4-BE49-F238E27FC236}">
                <a16:creationId xmlns:a16="http://schemas.microsoft.com/office/drawing/2014/main" id="{65308425-2905-F718-3772-A63981C5F995}"/>
              </a:ext>
            </a:extLst>
          </p:cNvPr>
          <p:cNvSpPr txBox="1"/>
          <p:nvPr/>
        </p:nvSpPr>
        <p:spPr>
          <a:xfrm>
            <a:off x="7477933" y="6509660"/>
            <a:ext cx="4538100" cy="292347"/>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200"/>
              <a:buFont typeface="Arial"/>
              <a:buNone/>
            </a:pPr>
            <a:r>
              <a:rPr lang="en-US" sz="1300" b="0" i="1" u="none" strike="noStrike" cap="none" dirty="0">
                <a:solidFill>
                  <a:schemeClr val="bg1"/>
                </a:solidFill>
                <a:latin typeface="Calibri" panose="020F0502020204030204" pitchFamily="34" charset="0"/>
                <a:ea typeface="Arial"/>
                <a:cs typeface="Calibri" panose="020F0502020204030204" pitchFamily="34" charset="0"/>
                <a:sym typeface="Arial"/>
              </a:rPr>
              <a:t>Provided by: Lisa Haney</a:t>
            </a:r>
            <a:endParaRPr sz="1300" b="0" i="1" u="none" strike="noStrike" cap="none" dirty="0">
              <a:solidFill>
                <a:schemeClr val="bg1"/>
              </a:solidFill>
              <a:latin typeface="Calibri" panose="020F0502020204030204" pitchFamily="34" charset="0"/>
              <a:ea typeface="Arial"/>
              <a:cs typeface="Calibri" panose="020F0502020204030204" pitchFamily="34" charset="0"/>
              <a:sym typeface="Arial"/>
            </a:endParaRPr>
          </a:p>
        </p:txBody>
      </p:sp>
      <p:sp>
        <p:nvSpPr>
          <p:cNvPr id="3" name="Google Shape;112;p7">
            <a:extLst>
              <a:ext uri="{FF2B5EF4-FFF2-40B4-BE49-F238E27FC236}">
                <a16:creationId xmlns:a16="http://schemas.microsoft.com/office/drawing/2014/main" id="{918288FC-1448-3DB6-FD15-2C785F682A51}"/>
              </a:ext>
            </a:extLst>
          </p:cNvPr>
          <p:cNvSpPr txBox="1"/>
          <p:nvPr/>
        </p:nvSpPr>
        <p:spPr>
          <a:xfrm>
            <a:off x="5950945" y="6488672"/>
            <a:ext cx="6050800" cy="369277"/>
          </a:xfrm>
          <a:prstGeom prst="rect">
            <a:avLst/>
          </a:prstGeom>
          <a:noFill/>
          <a:ln>
            <a:noFill/>
          </a:ln>
        </p:spPr>
        <p:txBody>
          <a:bodyPr spcFirstLastPara="1" wrap="square" lIns="121900" tIns="60933" rIns="121900" bIns="60933" anchor="t" anchorCtr="0">
            <a:spAutoFit/>
          </a:bodyPr>
          <a:lstStyle/>
          <a:p>
            <a:pPr algn="r" defTabSz="1219170">
              <a:buClr>
                <a:srgbClr val="000000"/>
              </a:buClr>
              <a:buSzPts val="1200"/>
            </a:pPr>
            <a:r>
              <a:rPr lang="en-US" sz="1600" i="1" kern="0" dirty="0">
                <a:solidFill>
                  <a:srgbClr val="565762"/>
                </a:solidFill>
                <a:latin typeface="Arial"/>
                <a:ea typeface="Arial"/>
                <a:cs typeface="Arial"/>
                <a:sym typeface="Arial"/>
              </a:rPr>
              <a:t>Provided by: Lisa Haney, OCWD</a:t>
            </a:r>
            <a:endParaRPr sz="1600" i="1" kern="0" dirty="0">
              <a:solidFill>
                <a:srgbClr val="565762"/>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A3D0FA3C9C8B840BD4719EDB774EA3E" ma:contentTypeVersion="16" ma:contentTypeDescription="Create a new document." ma:contentTypeScope="" ma:versionID="1f1c26727583353d1f25a3d31e0260fa">
  <xsd:schema xmlns:xsd="http://www.w3.org/2001/XMLSchema" xmlns:xs="http://www.w3.org/2001/XMLSchema" xmlns:p="http://schemas.microsoft.com/office/2006/metadata/properties" xmlns:ns2="35ab31d3-b8fd-4f92-89f3-03c1fb50a733" xmlns:ns3="594dbb9d-4ee2-4cc0-bb5b-217b547981ad" targetNamespace="http://schemas.microsoft.com/office/2006/metadata/properties" ma:root="true" ma:fieldsID="07bedb6e2584ae16e465a399ab99d8b5" ns2:_="" ns3:_="">
    <xsd:import namespace="35ab31d3-b8fd-4f92-89f3-03c1fb50a733"/>
    <xsd:import namespace="594dbb9d-4ee2-4cc0-bb5b-217b547981ad"/>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element ref="ns3:SharedWithUsers" minOccurs="0"/>
                <xsd:element ref="ns3:SharedWithDetails"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5ab31d3-b8fd-4f92-89f3-03c1fb50a73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e42dd458-7308-4bcd-84e5-5a32323ab0ea"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MediaServiceLocation" ma:index="22" nillable="true" ma:displayName="Location" ma:indexed="true" ma:internalName="MediaServiceLocation" ma:readOnly="true">
      <xsd:simpleType>
        <xsd:restriction base="dms:Text"/>
      </xsd:simpleType>
    </xsd:element>
    <xsd:element name="MediaServiceBillingMetadata" ma:index="23"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94dbb9d-4ee2-4cc0-bb5b-217b547981ad"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6e866bf6-b640-4984-a738-718b31ca96a4}" ma:internalName="TaxCatchAll" ma:showField="CatchAllData" ma:web="594dbb9d-4ee2-4cc0-bb5b-217b547981ad">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35ab31d3-b8fd-4f92-89f3-03c1fb50a733">
      <Terms xmlns="http://schemas.microsoft.com/office/infopath/2007/PartnerControls"/>
    </lcf76f155ced4ddcb4097134ff3c332f>
    <TaxCatchAll xmlns="594dbb9d-4ee2-4cc0-bb5b-217b547981ad" xsi:nil="true"/>
  </documentManagement>
</p:properties>
</file>

<file path=customXml/itemProps1.xml><?xml version="1.0" encoding="utf-8"?>
<ds:datastoreItem xmlns:ds="http://schemas.openxmlformats.org/officeDocument/2006/customXml" ds:itemID="{766D5492-1292-466B-AD21-48DAAFD424E3}"/>
</file>

<file path=customXml/itemProps2.xml><?xml version="1.0" encoding="utf-8"?>
<ds:datastoreItem xmlns:ds="http://schemas.openxmlformats.org/officeDocument/2006/customXml" ds:itemID="{FCE028DF-3770-4FA9-A311-88B4B0259B19}"/>
</file>

<file path=customXml/itemProps3.xml><?xml version="1.0" encoding="utf-8"?>
<ds:datastoreItem xmlns:ds="http://schemas.openxmlformats.org/officeDocument/2006/customXml" ds:itemID="{9FC36102-CB4C-454A-BBED-CA4AEBAFE494}"/>
</file>

<file path=docProps/app.xml><?xml version="1.0" encoding="utf-8"?>
<Properties xmlns="http://schemas.openxmlformats.org/officeDocument/2006/extended-properties" xmlns:vt="http://schemas.openxmlformats.org/officeDocument/2006/docPropsVTypes">
  <TotalTime>2696</TotalTime>
  <Words>365</Words>
  <Application>Microsoft Macintosh PowerPoint</Application>
  <PresentationFormat>Widescreen</PresentationFormat>
  <Paragraphs>42</Paragraphs>
  <Slides>3</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vt:i4>
      </vt:variant>
    </vt:vector>
  </HeadingPairs>
  <TitlesOfParts>
    <vt:vector size="8" baseType="lpstr">
      <vt:lpstr>Aptos</vt:lpstr>
      <vt:lpstr>Aptos Display</vt:lpstr>
      <vt:lpstr>Arial</vt:lpstr>
      <vt:lpstr>Calibri</vt:lpstr>
      <vt:lpstr>Office Theme</vt:lpstr>
      <vt:lpstr> Provided by: Don Seymour, Sonoma Water</vt:lpstr>
      <vt:lpstr>Environmental Considerations for FIRO at Seven Oaks Dam - Summary</vt:lpstr>
      <vt:lpstr>Prado Digital Twin - Summary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Van Maanen, Kyla</dc:creator>
  <cp:lastModifiedBy>Van Maanen, Kyla</cp:lastModifiedBy>
  <cp:revision>2</cp:revision>
  <dcterms:created xsi:type="dcterms:W3CDTF">2025-08-05T18:56:20Z</dcterms:created>
  <dcterms:modified xsi:type="dcterms:W3CDTF">2025-08-07T15:53:18Z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0x0101005A3D0FA3C9C8B840BD4719EDB774EA3E</vt:lpwstr>
  </property>
</Properties>
</file>